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676" r:id="rId2"/>
    <p:sldId id="658" r:id="rId3"/>
    <p:sldId id="659" r:id="rId4"/>
    <p:sldId id="660" r:id="rId5"/>
    <p:sldId id="637" r:id="rId6"/>
    <p:sldId id="638" r:id="rId7"/>
    <p:sldId id="639" r:id="rId8"/>
    <p:sldId id="275" r:id="rId9"/>
    <p:sldId id="300" r:id="rId10"/>
    <p:sldId id="671" r:id="rId11"/>
    <p:sldId id="625" r:id="rId12"/>
    <p:sldId id="289" r:id="rId13"/>
    <p:sldId id="278" r:id="rId14"/>
    <p:sldId id="627" r:id="rId15"/>
    <p:sldId id="628" r:id="rId16"/>
    <p:sldId id="633" r:id="rId17"/>
    <p:sldId id="634" r:id="rId18"/>
    <p:sldId id="635" r:id="rId19"/>
    <p:sldId id="636" r:id="rId20"/>
    <p:sldId id="672" r:id="rId21"/>
    <p:sldId id="631" r:id="rId22"/>
    <p:sldId id="654" r:id="rId23"/>
    <p:sldId id="484" r:id="rId24"/>
    <p:sldId id="564" r:id="rId25"/>
    <p:sldId id="565" r:id="rId26"/>
    <p:sldId id="566" r:id="rId27"/>
    <p:sldId id="623" r:id="rId28"/>
    <p:sldId id="299" r:id="rId29"/>
    <p:sldId id="295" r:id="rId30"/>
    <p:sldId id="298" r:id="rId31"/>
    <p:sldId id="438" r:id="rId32"/>
    <p:sldId id="673" r:id="rId33"/>
    <p:sldId id="655" r:id="rId34"/>
    <p:sldId id="674" r:id="rId35"/>
    <p:sldId id="656" r:id="rId36"/>
    <p:sldId id="657" r:id="rId37"/>
    <p:sldId id="25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10"/>
    <p:restoredTop sz="91758"/>
  </p:normalViewPr>
  <p:slideViewPr>
    <p:cSldViewPr snapToGrid="0" snapToObjects="1">
      <p:cViewPr varScale="1">
        <p:scale>
          <a:sx n="111" d="100"/>
          <a:sy n="111" d="100"/>
        </p:scale>
        <p:origin x="172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F9641-BF1F-0043-94D7-072FADE44FCD}" type="datetimeFigureOut">
              <a:rPr lang="en-US" smtClean="0"/>
              <a:t>8/2/19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B2ACF-117D-A642-BF63-180CD2D8AF12}" type="slidenum">
              <a:rPr lang="en-US" smtClean="0"/>
              <a:t>‹#›</a:t>
            </a:fld>
            <a:endParaRPr lang="en-US"/>
          </a:p>
        </p:txBody>
      </p:sp>
    </p:spTree>
    <p:extLst>
      <p:ext uri="{BB962C8B-B14F-4D97-AF65-F5344CB8AC3E}">
        <p14:creationId xmlns:p14="http://schemas.microsoft.com/office/powerpoint/2010/main" val="18923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humanfoodproject.com/americangu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liminatedengue.com/progra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as a class, we had come up with this question beforehand as a possible experimental focus)</a:t>
            </a:r>
          </a:p>
          <a:p>
            <a:endParaRPr lang="en-US" dirty="0"/>
          </a:p>
          <a:p>
            <a:r>
              <a:rPr lang="en-US" dirty="0"/>
              <a:t>In the bean beetle microbiome experiment, you might come up with a question something like this. </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2</a:t>
            </a:fld>
            <a:endParaRPr lang="en-US"/>
          </a:p>
        </p:txBody>
      </p:sp>
    </p:spTree>
    <p:extLst>
      <p:ext uri="{BB962C8B-B14F-4D97-AF65-F5344CB8AC3E}">
        <p14:creationId xmlns:p14="http://schemas.microsoft.com/office/powerpoint/2010/main" val="757707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don’t know what a lot of the bacterial species in your body are doing, we do know that each human is associated with a unique set of bacteria. </a:t>
            </a:r>
          </a:p>
          <a:p>
            <a:endParaRPr lang="en-US" dirty="0"/>
          </a:p>
          <a:p>
            <a:r>
              <a:rPr lang="en-US" dirty="0"/>
              <a:t>Here, we see a plot from the American Gut project. For this project, volunteers send a fecal sample from which their bacterial microbiota of their gut is characterized. Here, two points on the graph that are close together indicate two volunteers that have similar gut microbiota. Two points that are farther apart represent volunteers whose gut microbiomes are more different. Overall, individuals of similar ages tend to have more similar gut microbes. We can see this by the fact that most infants (the red dots) are on the right, while most senior citizens (blue dots) are on the left. </a:t>
            </a:r>
          </a:p>
          <a:p>
            <a:endParaRPr lang="en-US" dirty="0"/>
          </a:p>
          <a:p>
            <a:r>
              <a:rPr lang="en-US" dirty="0"/>
              <a:t>We can also see an impact of where you live. Here, there are data from people living in the west (mainly the United States), in Venezuela and in Malawi. The ovals show where individuals from each of those regions are on the graph. The ovals don’t completely overlap, particularly as people get older. This may in part be driven by differences in diet between the three regions.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McDonald, D., Hyde, E., </a:t>
            </a:r>
            <a:r>
              <a:rPr lang="en-US" dirty="0" err="1">
                <a:effectLst/>
              </a:rPr>
              <a:t>Debelius</a:t>
            </a:r>
            <a:r>
              <a:rPr lang="en-US" dirty="0">
                <a:effectLst/>
              </a:rPr>
              <a:t>, J. W., Morton, J. T., Gonzalez, A., Ackermann, G., et al. (2018). American Gut: an Open Platform for Citizen Science Microbiome Research. </a:t>
            </a:r>
            <a:r>
              <a:rPr lang="en-US" i="1" dirty="0" err="1">
                <a:effectLst/>
              </a:rPr>
              <a:t>mSystems</a:t>
            </a:r>
            <a:r>
              <a:rPr lang="en-US" dirty="0">
                <a:effectLst/>
              </a:rPr>
              <a:t> 3, 1–28. doi:10.1128/mSystems.00031-18.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http://humanfoodproject.com/americangut/</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12</a:t>
            </a:fld>
            <a:endParaRPr lang="en-US"/>
          </a:p>
        </p:txBody>
      </p:sp>
    </p:spTree>
    <p:extLst>
      <p:ext uri="{BB962C8B-B14F-4D97-AF65-F5344CB8AC3E}">
        <p14:creationId xmlns:p14="http://schemas.microsoft.com/office/powerpoint/2010/main" val="134996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part of your body is also associated with a unique set of bacteria.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Koren</a:t>
            </a:r>
            <a:r>
              <a:rPr lang="en-US" dirty="0">
                <a:effectLst/>
              </a:rPr>
              <a:t>, O., Knights, D., Gonzalez, A., Waldron, L., </a:t>
            </a:r>
            <a:r>
              <a:rPr lang="en-US" dirty="0" err="1">
                <a:effectLst/>
              </a:rPr>
              <a:t>Segata</a:t>
            </a:r>
            <a:r>
              <a:rPr lang="en-US" dirty="0">
                <a:effectLst/>
              </a:rPr>
              <a:t>, N., Knight, R., et al. (2013). A guide to enterotypes across the human body: meta-analysis of microbial community structures in human microbiome datasets. </a:t>
            </a:r>
            <a:r>
              <a:rPr lang="en-US" i="1" dirty="0" err="1">
                <a:effectLst/>
              </a:rPr>
              <a:t>PLoS</a:t>
            </a:r>
            <a:r>
              <a:rPr lang="en-US" i="1" dirty="0">
                <a:effectLst/>
              </a:rPr>
              <a:t> </a:t>
            </a:r>
            <a:r>
              <a:rPr lang="en-US" i="1" dirty="0" err="1">
                <a:effectLst/>
              </a:rPr>
              <a:t>Comput</a:t>
            </a:r>
            <a:r>
              <a:rPr lang="en-US" i="1" dirty="0">
                <a:effectLst/>
              </a:rPr>
              <a:t>. Biol.</a:t>
            </a:r>
            <a:r>
              <a:rPr lang="en-US" dirty="0">
                <a:effectLst/>
              </a:rPr>
              <a:t> 9. doi:10.1371/journal.pcbi.1002863.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Turnbaugh</a:t>
            </a:r>
            <a:r>
              <a:rPr lang="en-US" dirty="0">
                <a:effectLst/>
              </a:rPr>
              <a:t>, P. J., Ley, R. E., Hamady, M., Fraser-Liggett, C. M., Knight, R., and Gordon, J. I. (2007). The Human Microbiome Project. </a:t>
            </a:r>
            <a:r>
              <a:rPr lang="en-US" i="1" dirty="0">
                <a:effectLst/>
              </a:rPr>
              <a:t>Nature</a:t>
            </a:r>
            <a:r>
              <a:rPr lang="en-US" dirty="0">
                <a:effectLst/>
              </a:rPr>
              <a:t> 449, 804–810. doi:10.1038/nature06244.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Human Microbiome Consortium (2012). Structure, function and diversity of the healthy human microbiome. </a:t>
            </a:r>
            <a:r>
              <a:rPr lang="en-US" i="1" dirty="0">
                <a:effectLst/>
              </a:rPr>
              <a:t>Nature</a:t>
            </a:r>
            <a:r>
              <a:rPr lang="en-US" dirty="0">
                <a:effectLst/>
              </a:rPr>
              <a:t> 486, 207–214. doi:10.1038/nature11234.</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13</a:t>
            </a:fld>
            <a:endParaRPr lang="en-US"/>
          </a:p>
        </p:txBody>
      </p:sp>
    </p:spTree>
    <p:extLst>
      <p:ext uri="{BB962C8B-B14F-4D97-AF65-F5344CB8AC3E}">
        <p14:creationId xmlns:p14="http://schemas.microsoft.com/office/powerpoint/2010/main" val="35727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humans, this revolution has come with unprecedented interest in the roles that microbes may play in shaping our health and in how we interact with the environment. It has changed our willingness to take antibiotics without clear evidence of a harmful bacterial infection. It has shape research into many diseases, from obesity to anxiety. </a:t>
            </a:r>
          </a:p>
        </p:txBody>
      </p:sp>
      <p:sp>
        <p:nvSpPr>
          <p:cNvPr id="4" name="Slide Number Placeholder 3"/>
          <p:cNvSpPr>
            <a:spLocks noGrp="1"/>
          </p:cNvSpPr>
          <p:nvPr>
            <p:ph type="sldNum" sz="quarter" idx="5"/>
          </p:nvPr>
        </p:nvSpPr>
        <p:spPr/>
        <p:txBody>
          <a:bodyPr/>
          <a:lstStyle/>
          <a:p>
            <a:fld id="{558B2ACF-117D-A642-BF63-180CD2D8AF12}" type="slidenum">
              <a:rPr lang="en-US" smtClean="0"/>
              <a:t>14</a:t>
            </a:fld>
            <a:endParaRPr lang="en-US"/>
          </a:p>
        </p:txBody>
      </p:sp>
    </p:spTree>
    <p:extLst>
      <p:ext uri="{BB962C8B-B14F-4D97-AF65-F5344CB8AC3E}">
        <p14:creationId xmlns:p14="http://schemas.microsoft.com/office/powerpoint/2010/main" val="3578934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there are many, many studies, some of which are high quality science and show a clear causal relationship between a microbe or microbes and diseases. In other cases, the research is only in its infancy and it likely not at the stage where it should shape practice. Despite this, more an more companies are exploiting interest in the microbiome to cell products, like these probiotics that cause $50 a bottle. </a:t>
            </a:r>
          </a:p>
        </p:txBody>
      </p:sp>
      <p:sp>
        <p:nvSpPr>
          <p:cNvPr id="4" name="Slide Number Placeholder 3"/>
          <p:cNvSpPr>
            <a:spLocks noGrp="1"/>
          </p:cNvSpPr>
          <p:nvPr>
            <p:ph type="sldNum" sz="quarter" idx="5"/>
          </p:nvPr>
        </p:nvSpPr>
        <p:spPr/>
        <p:txBody>
          <a:bodyPr/>
          <a:lstStyle/>
          <a:p>
            <a:fld id="{558B2ACF-117D-A642-BF63-180CD2D8AF12}" type="slidenum">
              <a:rPr lang="en-US" smtClean="0"/>
              <a:t>19</a:t>
            </a:fld>
            <a:endParaRPr lang="en-US"/>
          </a:p>
        </p:txBody>
      </p:sp>
    </p:spTree>
    <p:extLst>
      <p:ext uri="{BB962C8B-B14F-4D97-AF65-F5344CB8AC3E}">
        <p14:creationId xmlns:p14="http://schemas.microsoft.com/office/powerpoint/2010/main" val="223064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Insects are important for a number of reasons. They pollinate our plants. They are food for many animals. The transmit disease. In fact, mosquitoes are considered the most deadly animals on earth because they transmit diseases to humans.</a:t>
            </a:r>
          </a:p>
        </p:txBody>
      </p:sp>
      <p:sp>
        <p:nvSpPr>
          <p:cNvPr id="4" name="Slide Number Placeholder 3"/>
          <p:cNvSpPr>
            <a:spLocks noGrp="1"/>
          </p:cNvSpPr>
          <p:nvPr>
            <p:ph type="sldNum" sz="quarter" idx="5"/>
          </p:nvPr>
        </p:nvSpPr>
        <p:spPr/>
        <p:txBody>
          <a:bodyPr/>
          <a:lstStyle/>
          <a:p>
            <a:fld id="{558B2ACF-117D-A642-BF63-180CD2D8AF12}" type="slidenum">
              <a:rPr lang="en-US" smtClean="0"/>
              <a:t>21</a:t>
            </a:fld>
            <a:endParaRPr lang="en-US"/>
          </a:p>
        </p:txBody>
      </p:sp>
    </p:spTree>
    <p:extLst>
      <p:ext uri="{BB962C8B-B14F-4D97-AF65-F5344CB8AC3E}">
        <p14:creationId xmlns:p14="http://schemas.microsoft.com/office/powerpoint/2010/main" val="420237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their importance, we have studied many aspects of insect biology, including their association with bacteria, for centuries. </a:t>
            </a:r>
            <a:br>
              <a:rPr lang="en-US" dirty="0"/>
            </a:br>
            <a:r>
              <a:rPr lang="en-US" dirty="0"/>
              <a:t>Many insect systems also serve as models for studying animal-microbe interactions more generally because insects tend to have simpler microbially communities inside of them than vertebrates, including humans.</a:t>
            </a:r>
          </a:p>
          <a:p>
            <a:endParaRPr lang="en-US" dirty="0"/>
          </a:p>
          <a:p>
            <a:r>
              <a:rPr lang="en-US" dirty="0"/>
              <a:t>Here is an image of one of the best-studied and most common insect-associated bacteria. The circles are Wolbachia bacteria that live inside insect cells. It has been estimated that more than 60% species of insects are associated with Wolbachia.  </a:t>
            </a:r>
          </a:p>
        </p:txBody>
      </p:sp>
      <p:sp>
        <p:nvSpPr>
          <p:cNvPr id="4" name="Slide Number Placeholder 3"/>
          <p:cNvSpPr>
            <a:spLocks noGrp="1"/>
          </p:cNvSpPr>
          <p:nvPr>
            <p:ph type="sldNum" sz="quarter" idx="5"/>
          </p:nvPr>
        </p:nvSpPr>
        <p:spPr/>
        <p:txBody>
          <a:bodyPr/>
          <a:lstStyle/>
          <a:p>
            <a:fld id="{558B2ACF-117D-A642-BF63-180CD2D8AF12}" type="slidenum">
              <a:rPr lang="en-US" smtClean="0"/>
              <a:t>22</a:t>
            </a:fld>
            <a:endParaRPr lang="en-US"/>
          </a:p>
        </p:txBody>
      </p:sp>
    </p:spTree>
    <p:extLst>
      <p:ext uri="{BB962C8B-B14F-4D97-AF65-F5344CB8AC3E}">
        <p14:creationId xmlns:p14="http://schemas.microsoft.com/office/powerpoint/2010/main" val="156941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bacteria have been used to try and lessen the ability of mosquitoes to vector diseases. The first work involved introducing Wolbachia into mosquitoes that shortened their life long enough that they could pass on the bacteria to their children but short enough that viruses like dengue did not have enough time to develop. </a:t>
            </a:r>
          </a:p>
        </p:txBody>
      </p:sp>
      <p:sp>
        <p:nvSpPr>
          <p:cNvPr id="4" name="Slide Number Placeholder 3"/>
          <p:cNvSpPr>
            <a:spLocks noGrp="1"/>
          </p:cNvSpPr>
          <p:nvPr>
            <p:ph type="sldNum" sz="quarter" idx="5"/>
          </p:nvPr>
        </p:nvSpPr>
        <p:spPr/>
        <p:txBody>
          <a:bodyPr/>
          <a:lstStyle/>
          <a:p>
            <a:fld id="{558B2ACF-117D-A642-BF63-180CD2D8AF12}" type="slidenum">
              <a:rPr lang="en-US" smtClean="0"/>
              <a:t>23</a:t>
            </a:fld>
            <a:endParaRPr lang="en-US"/>
          </a:p>
        </p:txBody>
      </p:sp>
    </p:spTree>
    <p:extLst>
      <p:ext uri="{BB962C8B-B14F-4D97-AF65-F5344CB8AC3E}">
        <p14:creationId xmlns:p14="http://schemas.microsoft.com/office/powerpoint/2010/main" val="3311048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shortened the mosquitoes lives because it lessened the ability of mosquitoes to feed. </a:t>
            </a:r>
          </a:p>
        </p:txBody>
      </p:sp>
      <p:sp>
        <p:nvSpPr>
          <p:cNvPr id="4" name="Slide Number Placeholder 3"/>
          <p:cNvSpPr>
            <a:spLocks noGrp="1"/>
          </p:cNvSpPr>
          <p:nvPr>
            <p:ph type="sldNum" sz="quarter" idx="5"/>
          </p:nvPr>
        </p:nvSpPr>
        <p:spPr/>
        <p:txBody>
          <a:bodyPr/>
          <a:lstStyle/>
          <a:p>
            <a:fld id="{558B2ACF-117D-A642-BF63-180CD2D8AF12}" type="slidenum">
              <a:rPr lang="en-US" smtClean="0"/>
              <a:t>24</a:t>
            </a:fld>
            <a:endParaRPr lang="en-US"/>
          </a:p>
        </p:txBody>
      </p:sp>
    </p:spTree>
    <p:extLst>
      <p:ext uri="{BB962C8B-B14F-4D97-AF65-F5344CB8AC3E}">
        <p14:creationId xmlns:p14="http://schemas.microsoft.com/office/powerpoint/2010/main" val="2888432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it was found that other Wolbachia did something else. The made it harder to viruses like those that cause dengue and malaria to replicate inside the mosquitoes. </a:t>
            </a:r>
          </a:p>
        </p:txBody>
      </p:sp>
      <p:sp>
        <p:nvSpPr>
          <p:cNvPr id="4" name="Slide Number Placeholder 3"/>
          <p:cNvSpPr>
            <a:spLocks noGrp="1"/>
          </p:cNvSpPr>
          <p:nvPr>
            <p:ph type="sldNum" sz="quarter" idx="5"/>
          </p:nvPr>
        </p:nvSpPr>
        <p:spPr/>
        <p:txBody>
          <a:bodyPr/>
          <a:lstStyle/>
          <a:p>
            <a:fld id="{558B2ACF-117D-A642-BF63-180CD2D8AF12}" type="slidenum">
              <a:rPr lang="en-US" smtClean="0"/>
              <a:t>25</a:t>
            </a:fld>
            <a:endParaRPr lang="en-US"/>
          </a:p>
        </p:txBody>
      </p:sp>
    </p:spTree>
    <p:extLst>
      <p:ext uri="{BB962C8B-B14F-4D97-AF65-F5344CB8AC3E}">
        <p14:creationId xmlns:p14="http://schemas.microsoft.com/office/powerpoint/2010/main" val="1834052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Bill and Melinda Gates Foundation is paying researchers to release mosquitoes carrying these Wolbachia into communities. </a:t>
            </a:r>
          </a:p>
          <a:p>
            <a:endParaRPr lang="en-US" dirty="0"/>
          </a:p>
          <a:p>
            <a:r>
              <a:rPr lang="en-US" dirty="0"/>
              <a:t>References:</a:t>
            </a:r>
          </a:p>
          <a:p>
            <a:r>
              <a:rPr lang="en-US" dirty="0">
                <a:hlinkClick r:id="rId3"/>
              </a:rPr>
              <a:t>http://www.eliminatedengue.com/program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26</a:t>
            </a:fld>
            <a:endParaRPr lang="en-US"/>
          </a:p>
        </p:txBody>
      </p:sp>
    </p:spTree>
    <p:extLst>
      <p:ext uri="{BB962C8B-B14F-4D97-AF65-F5344CB8AC3E}">
        <p14:creationId xmlns:p14="http://schemas.microsoft.com/office/powerpoint/2010/main" val="35355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important words buried in this question that need to be defined. The first is microbiome. This is a word that has been mentioned more and more in the press, but what does it really mean?</a:t>
            </a:r>
          </a:p>
        </p:txBody>
      </p:sp>
      <p:sp>
        <p:nvSpPr>
          <p:cNvPr id="4" name="Slide Number Placeholder 3"/>
          <p:cNvSpPr>
            <a:spLocks noGrp="1"/>
          </p:cNvSpPr>
          <p:nvPr>
            <p:ph type="sldNum" sz="quarter" idx="5"/>
          </p:nvPr>
        </p:nvSpPr>
        <p:spPr/>
        <p:txBody>
          <a:bodyPr/>
          <a:lstStyle/>
          <a:p>
            <a:fld id="{558B2ACF-117D-A642-BF63-180CD2D8AF12}" type="slidenum">
              <a:rPr lang="en-US" smtClean="0"/>
              <a:t>3</a:t>
            </a:fld>
            <a:endParaRPr lang="en-US"/>
          </a:p>
        </p:txBody>
      </p:sp>
    </p:spTree>
    <p:extLst>
      <p:ext uri="{BB962C8B-B14F-4D97-AF65-F5344CB8AC3E}">
        <p14:creationId xmlns:p14="http://schemas.microsoft.com/office/powerpoint/2010/main" val="1935052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insects beyond mosquitoes have an association with one or a few bacteria that are particularly important for the development, ecology and evolution. Here, we see the drawing of a stinkbug digestive tract. Along the digestive tract. Along most of the digestive tract is a big organ folder up like an </a:t>
            </a:r>
            <a:r>
              <a:rPr lang="en-US" dirty="0" err="1"/>
              <a:t>accordian</a:t>
            </a:r>
            <a:r>
              <a:rPr lang="en-US" dirty="0"/>
              <a:t>. </a:t>
            </a:r>
          </a:p>
        </p:txBody>
      </p:sp>
      <p:sp>
        <p:nvSpPr>
          <p:cNvPr id="4" name="Slide Number Placeholder 3"/>
          <p:cNvSpPr>
            <a:spLocks noGrp="1"/>
          </p:cNvSpPr>
          <p:nvPr>
            <p:ph type="sldNum" sz="quarter" idx="5"/>
          </p:nvPr>
        </p:nvSpPr>
        <p:spPr/>
        <p:txBody>
          <a:bodyPr/>
          <a:lstStyle/>
          <a:p>
            <a:fld id="{558B2ACF-117D-A642-BF63-180CD2D8AF12}" type="slidenum">
              <a:rPr lang="en-US" smtClean="0"/>
              <a:t>27</a:t>
            </a:fld>
            <a:endParaRPr lang="en-US"/>
          </a:p>
        </p:txBody>
      </p:sp>
    </p:spTree>
    <p:extLst>
      <p:ext uri="{BB962C8B-B14F-4D97-AF65-F5344CB8AC3E}">
        <p14:creationId xmlns:p14="http://schemas.microsoft.com/office/powerpoint/2010/main" val="3419499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early as the 1930s, researchers began to use microscope to look inside these type of organs. The often found one or a few types of microorganisms, which you see in drawings here. They could not sequence the DNA of these bacteria to figure out what they were, but they hypothesized that they must be important for digestion by the insects since they were stored along the gut. </a:t>
            </a:r>
          </a:p>
        </p:txBody>
      </p:sp>
      <p:sp>
        <p:nvSpPr>
          <p:cNvPr id="4" name="Slide Number Placeholder 3"/>
          <p:cNvSpPr>
            <a:spLocks noGrp="1"/>
          </p:cNvSpPr>
          <p:nvPr>
            <p:ph type="sldNum" sz="quarter" idx="5"/>
          </p:nvPr>
        </p:nvSpPr>
        <p:spPr/>
        <p:txBody>
          <a:bodyPr/>
          <a:lstStyle/>
          <a:p>
            <a:fld id="{558B2ACF-117D-A642-BF63-180CD2D8AF12}" type="slidenum">
              <a:rPr lang="en-US" smtClean="0"/>
              <a:t>28</a:t>
            </a:fld>
            <a:endParaRPr lang="en-US"/>
          </a:p>
        </p:txBody>
      </p:sp>
    </p:spTree>
    <p:extLst>
      <p:ext uri="{BB962C8B-B14F-4D97-AF65-F5344CB8AC3E}">
        <p14:creationId xmlns:p14="http://schemas.microsoft.com/office/powerpoint/2010/main" val="428477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one of these insect. This is </a:t>
            </a:r>
            <a:r>
              <a:rPr lang="en-US" dirty="0" err="1"/>
              <a:t>Anasa</a:t>
            </a:r>
            <a:r>
              <a:rPr lang="en-US" dirty="0"/>
              <a:t> </a:t>
            </a:r>
            <a:r>
              <a:rPr lang="en-US" dirty="0" err="1"/>
              <a:t>tristis</a:t>
            </a:r>
            <a:r>
              <a:rPr lang="en-US" dirty="0"/>
              <a:t>, the squash bug. Squash bugs are important agricultural pests. Like in the drawing, they have a large section of their gut with lots of folds in it. They call these sections crypts</a:t>
            </a:r>
          </a:p>
        </p:txBody>
      </p:sp>
      <p:sp>
        <p:nvSpPr>
          <p:cNvPr id="4" name="Slide Number Placeholder 3"/>
          <p:cNvSpPr>
            <a:spLocks noGrp="1"/>
          </p:cNvSpPr>
          <p:nvPr>
            <p:ph type="sldNum" sz="quarter" idx="10"/>
          </p:nvPr>
        </p:nvSpPr>
        <p:spPr/>
        <p:txBody>
          <a:bodyPr/>
          <a:lstStyle/>
          <a:p>
            <a:fld id="{8FB328AF-29F0-554A-A4AA-C6EBEDDB8D84}" type="slidenum">
              <a:rPr lang="en-US" smtClean="0"/>
              <a:t>29</a:t>
            </a:fld>
            <a:endParaRPr lang="en-US"/>
          </a:p>
        </p:txBody>
      </p:sp>
    </p:spTree>
    <p:extLst>
      <p:ext uri="{BB962C8B-B14F-4D97-AF65-F5344CB8AC3E}">
        <p14:creationId xmlns:p14="http://schemas.microsoft.com/office/powerpoint/2010/main" val="3714229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researchers use sequencing technologies like being used as part of the bean beetle microbiome project, they find that the crypts mostly have bacteria in the genus </a:t>
            </a:r>
            <a:r>
              <a:rPr lang="en-US" dirty="0" err="1"/>
              <a:t>Burkholderia</a:t>
            </a:r>
            <a:r>
              <a:rPr lang="en-US" dirty="0"/>
              <a:t>, which are less common in other sections of the gut. </a:t>
            </a:r>
          </a:p>
        </p:txBody>
      </p:sp>
      <p:sp>
        <p:nvSpPr>
          <p:cNvPr id="4" name="Slide Number Placeholder 3"/>
          <p:cNvSpPr>
            <a:spLocks noGrp="1"/>
          </p:cNvSpPr>
          <p:nvPr>
            <p:ph type="sldNum" sz="quarter" idx="10"/>
          </p:nvPr>
        </p:nvSpPr>
        <p:spPr/>
        <p:txBody>
          <a:bodyPr/>
          <a:lstStyle/>
          <a:p>
            <a:fld id="{8FB328AF-29F0-554A-A4AA-C6EBEDDB8D84}" type="slidenum">
              <a:rPr lang="en-US" smtClean="0"/>
              <a:t>30</a:t>
            </a:fld>
            <a:endParaRPr lang="en-US"/>
          </a:p>
        </p:txBody>
      </p:sp>
    </p:spTree>
    <p:extLst>
      <p:ext uri="{BB962C8B-B14F-4D97-AF65-F5344CB8AC3E}">
        <p14:creationId xmlns:p14="http://schemas.microsoft.com/office/powerpoint/2010/main" val="2980608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t>
            </a:r>
            <a:r>
              <a:rPr lang="en-US" dirty="0" err="1"/>
              <a:t>Burkholderia</a:t>
            </a:r>
            <a:r>
              <a:rPr lang="en-US" dirty="0"/>
              <a:t> bacteria can be fluorescently labeled and fed back to the bugs. Here, you can see that the crypts are full of green fluorescent protein (GFP) labeled bacteria. </a:t>
            </a:r>
          </a:p>
        </p:txBody>
      </p:sp>
      <p:sp>
        <p:nvSpPr>
          <p:cNvPr id="4" name="Slide Number Placeholder 3"/>
          <p:cNvSpPr>
            <a:spLocks noGrp="1"/>
          </p:cNvSpPr>
          <p:nvPr>
            <p:ph type="sldNum" sz="quarter" idx="10"/>
          </p:nvPr>
        </p:nvSpPr>
        <p:spPr/>
        <p:txBody>
          <a:bodyPr/>
          <a:lstStyle/>
          <a:p>
            <a:fld id="{8FB328AF-29F0-554A-A4AA-C6EBEDDB8D84}" type="slidenum">
              <a:rPr lang="en-US" smtClean="0"/>
              <a:t>31</a:t>
            </a:fld>
            <a:endParaRPr lang="en-US"/>
          </a:p>
        </p:txBody>
      </p:sp>
    </p:spTree>
    <p:extLst>
      <p:ext uri="{BB962C8B-B14F-4D97-AF65-F5344CB8AC3E}">
        <p14:creationId xmlns:p14="http://schemas.microsoft.com/office/powerpoint/2010/main" val="443362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Association with </a:t>
            </a:r>
            <a:r>
              <a:rPr lang="en-US" i="1" dirty="0" err="1"/>
              <a:t>Burkholderia</a:t>
            </a:r>
            <a:r>
              <a:rPr lang="en-US" dirty="0"/>
              <a:t> has a number of benefits for the bugs. Here, we see that it increases survival over time relative to bugs not given </a:t>
            </a:r>
            <a:r>
              <a:rPr lang="en-US" i="1" dirty="0" err="1"/>
              <a:t>Burkholderia</a:t>
            </a:r>
            <a:r>
              <a:rPr lang="en-US" i="1" dirty="0"/>
              <a:t>. </a:t>
            </a:r>
          </a:p>
          <a:p>
            <a:endParaRPr lang="en-US" i="1" dirty="0"/>
          </a:p>
          <a:p>
            <a:endParaRPr lang="en-US" i="1" dirty="0"/>
          </a:p>
          <a:p>
            <a:r>
              <a:rPr lang="en-US" i="0" dirty="0"/>
              <a:t>References:</a:t>
            </a:r>
          </a:p>
          <a:p>
            <a:r>
              <a:rPr lang="en-US" i="0" dirty="0"/>
              <a:t>N.M. Gerardo, unpublished. </a:t>
            </a:r>
          </a:p>
        </p:txBody>
      </p:sp>
      <p:sp>
        <p:nvSpPr>
          <p:cNvPr id="4" name="Slide Number Placeholder 3"/>
          <p:cNvSpPr>
            <a:spLocks noGrp="1"/>
          </p:cNvSpPr>
          <p:nvPr>
            <p:ph type="sldNum" sz="quarter" idx="5"/>
          </p:nvPr>
        </p:nvSpPr>
        <p:spPr/>
        <p:txBody>
          <a:bodyPr/>
          <a:lstStyle/>
          <a:p>
            <a:fld id="{558B2ACF-117D-A642-BF63-180CD2D8AF12}" type="slidenum">
              <a:rPr lang="en-US" smtClean="0"/>
              <a:t>32</a:t>
            </a:fld>
            <a:endParaRPr lang="en-US"/>
          </a:p>
        </p:txBody>
      </p:sp>
    </p:spTree>
    <p:extLst>
      <p:ext uri="{BB962C8B-B14F-4D97-AF65-F5344CB8AC3E}">
        <p14:creationId xmlns:p14="http://schemas.microsoft.com/office/powerpoint/2010/main" val="1428492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33</a:t>
            </a:fld>
            <a:endParaRPr lang="en-US"/>
          </a:p>
        </p:txBody>
      </p:sp>
    </p:spTree>
    <p:extLst>
      <p:ext uri="{BB962C8B-B14F-4D97-AF65-F5344CB8AC3E}">
        <p14:creationId xmlns:p14="http://schemas.microsoft.com/office/powerpoint/2010/main" val="3164300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 in bee associated microbes is in part because of declining bee populations in the United States. </a:t>
            </a:r>
          </a:p>
        </p:txBody>
      </p:sp>
      <p:sp>
        <p:nvSpPr>
          <p:cNvPr id="4" name="Slide Number Placeholder 3"/>
          <p:cNvSpPr>
            <a:spLocks noGrp="1"/>
          </p:cNvSpPr>
          <p:nvPr>
            <p:ph type="sldNum" sz="quarter" idx="5"/>
          </p:nvPr>
        </p:nvSpPr>
        <p:spPr/>
        <p:txBody>
          <a:bodyPr/>
          <a:lstStyle/>
          <a:p>
            <a:fld id="{558B2ACF-117D-A642-BF63-180CD2D8AF12}" type="slidenum">
              <a:rPr lang="en-US" smtClean="0"/>
              <a:t>34</a:t>
            </a:fld>
            <a:endParaRPr lang="en-US"/>
          </a:p>
        </p:txBody>
      </p:sp>
    </p:spTree>
    <p:extLst>
      <p:ext uri="{BB962C8B-B14F-4D97-AF65-F5344CB8AC3E}">
        <p14:creationId xmlns:p14="http://schemas.microsoft.com/office/powerpoint/2010/main" val="2826026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 humans, each part of the bee has a specialized bacterial community. </a:t>
            </a:r>
          </a:p>
        </p:txBody>
      </p:sp>
      <p:sp>
        <p:nvSpPr>
          <p:cNvPr id="4" name="Slide Number Placeholder 3"/>
          <p:cNvSpPr>
            <a:spLocks noGrp="1"/>
          </p:cNvSpPr>
          <p:nvPr>
            <p:ph type="sldNum" sz="quarter" idx="5"/>
          </p:nvPr>
        </p:nvSpPr>
        <p:spPr/>
        <p:txBody>
          <a:bodyPr/>
          <a:lstStyle/>
          <a:p>
            <a:fld id="{558B2ACF-117D-A642-BF63-180CD2D8AF12}" type="slidenum">
              <a:rPr lang="en-US" smtClean="0"/>
              <a:t>35</a:t>
            </a:fld>
            <a:endParaRPr lang="en-US"/>
          </a:p>
        </p:txBody>
      </p:sp>
    </p:spTree>
    <p:extLst>
      <p:ext uri="{BB962C8B-B14F-4D97-AF65-F5344CB8AC3E}">
        <p14:creationId xmlns:p14="http://schemas.microsoft.com/office/powerpoint/2010/main" val="3455874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bacteria play a number of important roles in the health of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36</a:t>
            </a:fld>
            <a:endParaRPr lang="en-US"/>
          </a:p>
        </p:txBody>
      </p:sp>
    </p:spTree>
    <p:extLst>
      <p:ext uri="{BB962C8B-B14F-4D97-AF65-F5344CB8AC3E}">
        <p14:creationId xmlns:p14="http://schemas.microsoft.com/office/powerpoint/2010/main" val="212891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word that needs to be defined is “differences.” In the above question, we are implying that we are going to measuring something in samples of males and females and determine if that something is statistically significantly different. What are we going to measure? </a:t>
            </a:r>
          </a:p>
        </p:txBody>
      </p:sp>
      <p:sp>
        <p:nvSpPr>
          <p:cNvPr id="4" name="Slide Number Placeholder 3"/>
          <p:cNvSpPr>
            <a:spLocks noGrp="1"/>
          </p:cNvSpPr>
          <p:nvPr>
            <p:ph type="sldNum" sz="quarter" idx="5"/>
          </p:nvPr>
        </p:nvSpPr>
        <p:spPr/>
        <p:txBody>
          <a:bodyPr/>
          <a:lstStyle/>
          <a:p>
            <a:fld id="{558B2ACF-117D-A642-BF63-180CD2D8AF12}" type="slidenum">
              <a:rPr lang="en-US" smtClean="0"/>
              <a:t>4</a:t>
            </a:fld>
            <a:endParaRPr lang="en-US"/>
          </a:p>
        </p:txBody>
      </p:sp>
    </p:spTree>
    <p:extLst>
      <p:ext uri="{BB962C8B-B14F-4D97-AF65-F5344CB8AC3E}">
        <p14:creationId xmlns:p14="http://schemas.microsoft.com/office/powerpoint/2010/main" val="259223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a lot of similarities between the impacts of microbes on bee physiology and the impacts of microbes on animal physiology, making them a model organism to study host-microbe interactions.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Zheng, H., Steele, M. I., Leonard, S. P., Motta, E. V. S., and Moran, N. A. (2018). Honey bees as models for gut microbiota research. </a:t>
            </a:r>
            <a:r>
              <a:rPr lang="en-US" i="1" dirty="0">
                <a:effectLst/>
              </a:rPr>
              <a:t>Lab Anim. (NY).</a:t>
            </a:r>
            <a:r>
              <a:rPr lang="en-US" dirty="0">
                <a:effectLst/>
              </a:rPr>
              <a:t> 47, 317–325. doi:10.1038/s41684-018-0173-x.</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Raymann</a:t>
            </a:r>
            <a:r>
              <a:rPr lang="en-US" dirty="0">
                <a:effectLst/>
              </a:rPr>
              <a:t>, K., and Moran, N. A. (2018). The role of the gut microbiome in health and disease of adult honey bee workers. </a:t>
            </a:r>
            <a:r>
              <a:rPr lang="en-US" i="1" dirty="0" err="1">
                <a:effectLst/>
              </a:rPr>
              <a:t>Curr</a:t>
            </a:r>
            <a:r>
              <a:rPr lang="en-US" i="1" dirty="0">
                <a:effectLst/>
              </a:rPr>
              <a:t>. </a:t>
            </a:r>
            <a:r>
              <a:rPr lang="en-US" i="1" dirty="0" err="1">
                <a:effectLst/>
              </a:rPr>
              <a:t>Opin</a:t>
            </a:r>
            <a:r>
              <a:rPr lang="en-US" i="1" dirty="0">
                <a:effectLst/>
              </a:rPr>
              <a:t>. Insect Sci.</a:t>
            </a:r>
            <a:r>
              <a:rPr lang="en-US" dirty="0">
                <a:effectLst/>
              </a:rPr>
              <a:t> 26, 97–104. doi:10.1016/j.cois.2018.02.012.</a:t>
            </a:r>
          </a:p>
          <a:p>
            <a:endParaRPr lang="en-US" dirty="0"/>
          </a:p>
          <a:p>
            <a:endParaRPr lang="en-US" dirty="0"/>
          </a:p>
          <a:p>
            <a:endParaRPr lang="en-US" dirty="0"/>
          </a:p>
          <a:p>
            <a:r>
              <a:rPr lang="en-US" dirty="0"/>
              <a:t>References</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37</a:t>
            </a:fld>
            <a:endParaRPr lang="en-US"/>
          </a:p>
        </p:txBody>
      </p:sp>
    </p:spTree>
    <p:extLst>
      <p:ext uri="{BB962C8B-B14F-4D97-AF65-F5344CB8AC3E}">
        <p14:creationId xmlns:p14="http://schemas.microsoft.com/office/powerpoint/2010/main" val="1443776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8A379540-906D-3844-A764-E60E0447D1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E79BD51F-3092-5848-8690-CB5A20A2590D}"/>
              </a:ext>
            </a:extLst>
          </p:cNvPr>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a:defRPr/>
            </a:pPr>
            <a:r>
              <a:rPr lang="en-US" dirty="0">
                <a:latin typeface="Calibri" panose="020F0502020204030204" pitchFamily="34" charset="0"/>
              </a:rPr>
              <a:t>First, let’s consider “microbiome.” </a:t>
            </a:r>
          </a:p>
          <a:p>
            <a:pPr>
              <a:defRPr/>
            </a:pPr>
            <a:endParaRPr lang="en-US" dirty="0">
              <a:latin typeface="Calibri" panose="020F0502020204030204" pitchFamily="34" charset="0"/>
            </a:endParaRPr>
          </a:p>
          <a:p>
            <a:pPr>
              <a:defRPr/>
            </a:pPr>
            <a:r>
              <a:rPr lang="en-US" dirty="0">
                <a:latin typeface="Calibri" panose="020F0502020204030204" pitchFamily="34" charset="0"/>
              </a:rPr>
              <a:t>Since the discovery the microorganisms cause disease, we have studied and tried to treat many of these infectious diseases. But, for almost as long as we have known the microbes cause disease, we have known that most animals and plants are associated with a lot of different microbes. In humans, these microbes include diverse communities of bacteria, archaea, viruses and fungi. Because of the diversity of these microbes, and because we can’t easily grow most of then outside of their hosts, we largely ignored them. We focused our scientific efforts on those that caused disease. </a:t>
            </a:r>
          </a:p>
        </p:txBody>
      </p:sp>
      <p:sp>
        <p:nvSpPr>
          <p:cNvPr id="50179" name="Slide Number Placeholder 3">
            <a:extLst>
              <a:ext uri="{FF2B5EF4-FFF2-40B4-BE49-F238E27FC236}">
                <a16:creationId xmlns:a16="http://schemas.microsoft.com/office/drawing/2014/main" id="{AAF44F57-F2CA-D14A-B333-9898584276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30000"/>
              </a:spcBef>
              <a:defRPr sz="12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fld id="{797C5B2B-E5E9-B841-B181-73BFAD54CFC3}" type="slidenum">
              <a:rPr lang="en-US" altLang="en-US" smtClean="0">
                <a:latin typeface="Calibri" panose="020F0502020204030204" pitchFamily="34" charset="0"/>
                <a:cs typeface="Calibri" panose="020F0502020204030204" pitchFamily="34" charset="0"/>
              </a:rPr>
              <a:pPr>
                <a:spcBef>
                  <a:spcPct val="0"/>
                </a:spcBef>
              </a:pPr>
              <a:t>5</a:t>
            </a:fld>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5941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5A42C702-B731-D84E-B230-A14FE09732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E312986-9EAD-0E45-93E2-EA041C9B1EEA}"/>
              </a:ext>
            </a:extLst>
          </p:cNvPr>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fontAlgn="auto" hangingPunct="1">
              <a:spcBef>
                <a:spcPct val="0"/>
              </a:spcBef>
              <a:spcAft>
                <a:spcPts val="0"/>
              </a:spcAft>
              <a:defRPr/>
            </a:pPr>
            <a:r>
              <a:rPr lang="en-US" dirty="0">
                <a:latin typeface="Calibri" panose="020F0502020204030204" pitchFamily="34" charset="0"/>
                <a:ea typeface="+mn-ea"/>
                <a:cs typeface="+mn-cs"/>
              </a:rPr>
              <a:t>But, the fact is that most plants and animals, including humans, have been associated with these microbial communities for millions of years. They too shape the health, ecology and evolution of their hosts. As technologies have advanced, we have gotten a better idea of what these communities are and why they are important. </a:t>
            </a:r>
            <a:endParaRPr lang="en-US" dirty="0">
              <a:latin typeface="Calibri" panose="020F0502020204030204" pitchFamily="34" charset="0"/>
            </a:endParaRPr>
          </a:p>
          <a:p>
            <a:pPr>
              <a:defRPr/>
            </a:pPr>
            <a:endParaRPr lang="en-US" dirty="0">
              <a:latin typeface="Calibri" panose="020F0502020204030204" pitchFamily="34" charset="0"/>
            </a:endParaRPr>
          </a:p>
        </p:txBody>
      </p:sp>
      <p:sp>
        <p:nvSpPr>
          <p:cNvPr id="52227" name="Slide Number Placeholder 3">
            <a:extLst>
              <a:ext uri="{FF2B5EF4-FFF2-40B4-BE49-F238E27FC236}">
                <a16:creationId xmlns:a16="http://schemas.microsoft.com/office/drawing/2014/main" id="{2934B7E9-8D3E-AC49-8659-2B7640C8F5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30000"/>
              </a:spcBef>
              <a:defRPr sz="12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fld id="{917226C6-8660-F345-8A0E-33853D7596D0}" type="slidenum">
              <a:rPr lang="en-US" altLang="en-US" smtClean="0">
                <a:latin typeface="Calibri" panose="020F0502020204030204" pitchFamily="34" charset="0"/>
                <a:cs typeface="Calibri" panose="020F0502020204030204" pitchFamily="34" charset="0"/>
              </a:rPr>
              <a:pPr>
                <a:spcBef>
                  <a:spcPct val="0"/>
                </a:spcBef>
              </a:pPr>
              <a:t>6</a:t>
            </a:fld>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7030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16BFBBEC-BF98-FD4D-ADB5-2848FD575D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6A6CC8E2-206B-4148-A2DD-F1B998BB2006}"/>
              </a:ext>
            </a:extLst>
          </p:cNvPr>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a:defRPr/>
            </a:pPr>
            <a:r>
              <a:rPr lang="en-US" dirty="0">
                <a:latin typeface="Calibri" panose="020F0502020204030204" pitchFamily="34" charset="0"/>
              </a:rPr>
              <a:t>We can define the microbiome of a host or environment as: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200" dirty="0">
                <a:solidFill>
                  <a:schemeClr val="tx1">
                    <a:lumMod val="85000"/>
                    <a:lumOff val="15000"/>
                  </a:schemeClr>
                </a:solidFill>
                <a:latin typeface="Calibri" panose="020F0502020204030204" pitchFamily="34" charset="0"/>
                <a:cs typeface="Calibri" panose="020F0502020204030204" pitchFamily="34" charset="0"/>
              </a:rPr>
              <a:t>All of the microbes, including bacteria, archaea, fungi, and viruses, their genomes, and their interactions within a defined environment Includes bacteria, archaea, fungi, and viruses.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en-US" sz="1200" dirty="0">
              <a:solidFill>
                <a:schemeClr val="tx1">
                  <a:lumMod val="85000"/>
                  <a:lumOff val="1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chemeClr val="tx1">
                    <a:lumMod val="85000"/>
                    <a:lumOff val="15000"/>
                  </a:schemeClr>
                </a:solidFill>
                <a:latin typeface="Calibri" panose="020F0502020204030204" pitchFamily="34" charset="0"/>
                <a:cs typeface="Calibri" panose="020F0502020204030204" pitchFamily="34" charset="0"/>
              </a:rPr>
              <a:t>We can define the microbiota of a host or environment 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85000"/>
                    <a:lumOff val="15000"/>
                  </a:schemeClr>
                </a:solidFill>
                <a:latin typeface="Calibri" panose="020F0502020204030204" pitchFamily="34" charset="0"/>
                <a:cs typeface="Calibri" panose="020F0502020204030204" pitchFamily="34" charset="0"/>
              </a:rPr>
              <a:t>All of the microbes, including bacteria, archaea, fungi, and viruses</a:t>
            </a:r>
            <a:endParaRPr lang="en-US" dirty="0">
              <a:latin typeface="Calibri" panose="020F0502020204030204" pitchFamily="34" charset="0"/>
            </a:endParaRPr>
          </a:p>
          <a:p>
            <a:pPr>
              <a:defRPr/>
            </a:pPr>
            <a:endParaRPr lang="en-US" dirty="0">
              <a:latin typeface="Calibri" panose="020F0502020204030204" pitchFamily="34" charset="0"/>
            </a:endParaRPr>
          </a:p>
          <a:p>
            <a:pPr>
              <a:defRPr/>
            </a:pPr>
            <a:r>
              <a:rPr lang="en-US" dirty="0">
                <a:latin typeface="Calibri" panose="020F0502020204030204" pitchFamily="34" charset="0"/>
              </a:rPr>
              <a:t>Note, the former includes the genes of those microbes and their function, while the latter is more about the membership of the community regardless of function. </a:t>
            </a:r>
          </a:p>
          <a:p>
            <a:pPr>
              <a:defRPr/>
            </a:pPr>
            <a:endParaRPr lang="en-US" dirty="0">
              <a:latin typeface="Calibri" panose="020F0502020204030204" pitchFamily="34" charset="0"/>
            </a:endParaRPr>
          </a:p>
          <a:p>
            <a:pPr>
              <a:defRPr/>
            </a:pPr>
            <a:r>
              <a:rPr lang="en-US" dirty="0">
                <a:latin typeface="Calibri" panose="020F0502020204030204" pitchFamily="34" charset="0"/>
              </a:rPr>
              <a:t>Also note, for this project, we will only be sequencing bacteria, so when we say microbiota or microbiome, we mean all the bacteria and not all the other microbes. </a:t>
            </a:r>
          </a:p>
        </p:txBody>
      </p:sp>
      <p:sp>
        <p:nvSpPr>
          <p:cNvPr id="54275" name="Slide Number Placeholder 3">
            <a:extLst>
              <a:ext uri="{FF2B5EF4-FFF2-40B4-BE49-F238E27FC236}">
                <a16:creationId xmlns:a16="http://schemas.microsoft.com/office/drawing/2014/main" id="{FBAEE64B-9A61-1A49-8BDC-9F03AA2690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30000"/>
              </a:spcBef>
              <a:defRPr sz="12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fld id="{53315FD6-E076-014F-A27F-8BB2353642FE}" type="slidenum">
              <a:rPr lang="en-US" altLang="en-US" smtClean="0">
                <a:latin typeface="Calibri" panose="020F0502020204030204" pitchFamily="34" charset="0"/>
                <a:cs typeface="Calibri" panose="020F0502020204030204" pitchFamily="34" charset="0"/>
              </a:rPr>
              <a:pPr>
                <a:spcBef>
                  <a:spcPct val="0"/>
                </a:spcBef>
              </a:pPr>
              <a:t>7</a:t>
            </a:fld>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5389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humans have microbiomes. Many organisms, from chickens to the crops we grow, are associated with a complex community of microbes.</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Ley, R. E., Hamady, M., </a:t>
            </a:r>
            <a:r>
              <a:rPr lang="en-US" dirty="0" err="1">
                <a:effectLst/>
              </a:rPr>
              <a:t>Lozupone</a:t>
            </a:r>
            <a:r>
              <a:rPr lang="en-US" dirty="0">
                <a:effectLst/>
              </a:rPr>
              <a:t>, C., </a:t>
            </a:r>
            <a:r>
              <a:rPr lang="en-US" dirty="0" err="1">
                <a:effectLst/>
              </a:rPr>
              <a:t>Turnbaugh</a:t>
            </a:r>
            <a:r>
              <a:rPr lang="en-US" dirty="0">
                <a:effectLst/>
              </a:rPr>
              <a:t>, P. J., Ramey, R. R., Bircher, J. S., et al. (2008). Evolution of Mammals and Their Gut Microbes. </a:t>
            </a:r>
            <a:r>
              <a:rPr lang="en-US" i="1" dirty="0">
                <a:effectLst/>
              </a:rPr>
              <a:t>Science (80-. ).</a:t>
            </a:r>
            <a:r>
              <a:rPr lang="en-US" dirty="0">
                <a:effectLst/>
              </a:rPr>
              <a:t> 320, 1647–1651. doi:10.1126/science.1155725.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McFall-Ngai, M., Hadfield, M. G., Bosch, T. C. G., Carey, H. V, </a:t>
            </a:r>
            <a:r>
              <a:rPr lang="en-US" dirty="0" err="1">
                <a:effectLst/>
              </a:rPr>
              <a:t>Domazet-Lošo</a:t>
            </a:r>
            <a:r>
              <a:rPr lang="en-US" dirty="0">
                <a:effectLst/>
              </a:rPr>
              <a:t>, T., Douglas, A. E., et al. (2013). Animals in a bacterial world, a new imperative for the life sciences. </a:t>
            </a:r>
            <a:r>
              <a:rPr lang="en-US" i="1" dirty="0">
                <a:effectLst/>
              </a:rPr>
              <a:t>Proc. Natl. Acad. Sci. U. S. A.</a:t>
            </a:r>
            <a:r>
              <a:rPr lang="en-US" dirty="0">
                <a:effectLst/>
              </a:rPr>
              <a:t> 110, 3229–3236. doi:10.1073/pnas.1218525110/-/</a:t>
            </a:r>
            <a:r>
              <a:rPr lang="en-US" dirty="0" err="1">
                <a:effectLst/>
              </a:rPr>
              <a:t>DCSupplemental</a:t>
            </a:r>
            <a:r>
              <a:rPr lang="en-US" dirty="0">
                <a:effectLst/>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Weiss, B., and Aksoy, S. (2011). Microbiome influences on insect host vector competence. </a:t>
            </a:r>
            <a:r>
              <a:rPr lang="en-US" i="1" dirty="0">
                <a:effectLst/>
              </a:rPr>
              <a:t>Trends </a:t>
            </a:r>
            <a:r>
              <a:rPr lang="en-US" i="1" dirty="0" err="1">
                <a:effectLst/>
              </a:rPr>
              <a:t>Parasitol</a:t>
            </a:r>
            <a:r>
              <a:rPr lang="en-US" i="1" dirty="0">
                <a:effectLst/>
              </a:rPr>
              <a:t>.</a:t>
            </a:r>
            <a:r>
              <a:rPr lang="en-US" dirty="0">
                <a:effectLst/>
              </a:rPr>
              <a:t> 27, 514–522. doi:10.1016/j.pt.2011.05.001.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Christian, N., Whitaker, B. K., and Clay, K. (2015). Microbiomes: unifying animal and plant systems through the lens of community ecology theory. </a:t>
            </a:r>
            <a:r>
              <a:rPr lang="en-US" i="1" dirty="0">
                <a:effectLst/>
              </a:rPr>
              <a:t>Front. Microbiol.</a:t>
            </a:r>
            <a:r>
              <a:rPr lang="en-US" dirty="0">
                <a:effectLst/>
              </a:rPr>
              <a:t> 6, 1–15. doi:10.3389/fmicb.2015.00869.</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8</a:t>
            </a:fld>
            <a:endParaRPr lang="en-US"/>
          </a:p>
        </p:txBody>
      </p:sp>
    </p:spTree>
    <p:extLst>
      <p:ext uri="{BB962C8B-B14F-4D97-AF65-F5344CB8AC3E}">
        <p14:creationId xmlns:p14="http://schemas.microsoft.com/office/powerpoint/2010/main" val="2205890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reason we know so much more about this today than before is of new abilities to sequence the DNA of microbes in order to identify what they are. This has led to a revolution in the study of microbial communities and their functions. </a:t>
            </a:r>
          </a:p>
        </p:txBody>
      </p:sp>
      <p:sp>
        <p:nvSpPr>
          <p:cNvPr id="4" name="Slide Number Placeholder 3"/>
          <p:cNvSpPr>
            <a:spLocks noGrp="1"/>
          </p:cNvSpPr>
          <p:nvPr>
            <p:ph type="sldNum" sz="quarter" idx="5"/>
          </p:nvPr>
        </p:nvSpPr>
        <p:spPr/>
        <p:txBody>
          <a:bodyPr/>
          <a:lstStyle/>
          <a:p>
            <a:fld id="{558B2ACF-117D-A642-BF63-180CD2D8AF12}" type="slidenum">
              <a:rPr lang="en-US" smtClean="0"/>
              <a:t>9</a:t>
            </a:fld>
            <a:endParaRPr lang="en-US"/>
          </a:p>
        </p:txBody>
      </p:sp>
    </p:spTree>
    <p:extLst>
      <p:ext uri="{BB962C8B-B14F-4D97-AF65-F5344CB8AC3E}">
        <p14:creationId xmlns:p14="http://schemas.microsoft.com/office/powerpoint/2010/main" val="14195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129A38F8-AD7F-3945-BC62-61CDFFE285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6B748307-C7D9-3841-9978-672613C6A67C}"/>
              </a:ext>
            </a:extLst>
          </p:cNvPr>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a:defRPr/>
            </a:pPr>
            <a:r>
              <a:rPr lang="en-US" dirty="0">
                <a:latin typeface="Calibri" panose="020F0502020204030204" pitchFamily="34" charset="0"/>
              </a:rPr>
              <a:t>In humans, there are a lot of microbes. The average human body contains about </a:t>
            </a:r>
            <a:r>
              <a:rPr lang="en-US" baseline="0" dirty="0">
                <a:latin typeface="Calibri" panose="020F0502020204030204" pitchFamily="34" charset="0"/>
              </a:rPr>
              <a:t>10</a:t>
            </a:r>
            <a:r>
              <a:rPr lang="en-US" baseline="30000" dirty="0">
                <a:latin typeface="Calibri" panose="020F0502020204030204" pitchFamily="34" charset="0"/>
              </a:rPr>
              <a:t>13 </a:t>
            </a:r>
            <a:r>
              <a:rPr lang="en-US" baseline="0" dirty="0">
                <a:latin typeface="Calibri" panose="020F0502020204030204" pitchFamily="34" charset="0"/>
              </a:rPr>
              <a:t>bacterial cells and about the same number of human cells. </a:t>
            </a:r>
          </a:p>
          <a:p>
            <a:pPr>
              <a:defRPr/>
            </a:pPr>
            <a:endParaRPr lang="en-US" baseline="0" dirty="0">
              <a:latin typeface="Calibri" panose="020F0502020204030204" pitchFamily="34" charset="0"/>
            </a:endParaRPr>
          </a:p>
          <a:p>
            <a:pPr>
              <a:defRPr/>
            </a:pPr>
            <a:r>
              <a:rPr lang="en-US" baseline="0" dirty="0">
                <a:latin typeface="Calibri" panose="020F0502020204030204" pitchFamily="34" charset="0"/>
              </a:rPr>
              <a:t>More importantly, they are way more microbial genes a human body than human genes, suggesting that the human microbiome can do a lot of things. </a:t>
            </a:r>
            <a:endParaRPr lang="en-US" baseline="30000" dirty="0">
              <a:latin typeface="Calibri" panose="020F0502020204030204" pitchFamily="34" charset="0"/>
            </a:endParaRPr>
          </a:p>
          <a:p>
            <a:pPr>
              <a:defRPr/>
            </a:pPr>
            <a:endParaRPr lang="en-US" dirty="0">
              <a:latin typeface="Calibri" panose="020F0502020204030204" pitchFamily="34" charset="0"/>
            </a:endParaRPr>
          </a:p>
          <a:p>
            <a:pPr>
              <a:defRPr/>
            </a:pPr>
            <a:endParaRPr lang="en-US" dirty="0">
              <a:latin typeface="Calibri" panose="020F0502020204030204" pitchFamily="34" charset="0"/>
            </a:endParaRPr>
          </a:p>
          <a:p>
            <a:pPr>
              <a:defRPr/>
            </a:pPr>
            <a:r>
              <a:rPr lang="en-US" dirty="0">
                <a:latin typeface="Calibri" panose="020F0502020204030204" pitchFamily="34"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Qin, J., Li, R., </a:t>
            </a:r>
            <a:r>
              <a:rPr lang="en-US" dirty="0" err="1">
                <a:effectLst/>
              </a:rPr>
              <a:t>Raes</a:t>
            </a:r>
            <a:r>
              <a:rPr lang="en-US" dirty="0">
                <a:effectLst/>
              </a:rPr>
              <a:t>, J., Arumugam, M., </a:t>
            </a:r>
            <a:r>
              <a:rPr lang="en-US" dirty="0" err="1">
                <a:effectLst/>
              </a:rPr>
              <a:t>Burgdorf</a:t>
            </a:r>
            <a:r>
              <a:rPr lang="en-US" dirty="0">
                <a:effectLst/>
              </a:rPr>
              <a:t>, K. S., </a:t>
            </a:r>
            <a:r>
              <a:rPr lang="en-US" dirty="0" err="1">
                <a:effectLst/>
              </a:rPr>
              <a:t>Manichanh</a:t>
            </a:r>
            <a:r>
              <a:rPr lang="en-US" dirty="0">
                <a:effectLst/>
              </a:rPr>
              <a:t>, C., et al. (2010). A human gut microbial gene catalogue established by metagenomic sequencing. </a:t>
            </a:r>
            <a:r>
              <a:rPr lang="en-US" i="1" dirty="0">
                <a:effectLst/>
              </a:rPr>
              <a:t>Nature</a:t>
            </a:r>
            <a:r>
              <a:rPr lang="en-US" dirty="0">
                <a:effectLst/>
              </a:rPr>
              <a:t> 464, 59–65. doi:10.1038/nature08821.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Sender, R., Fuchs, S., and Milo, R. (2016). Revised estimates for the number of human and bacteria cells in the body. </a:t>
            </a:r>
            <a:r>
              <a:rPr lang="en-US" i="1" dirty="0" err="1">
                <a:effectLst/>
              </a:rPr>
              <a:t>PLoS</a:t>
            </a:r>
            <a:r>
              <a:rPr lang="en-US" i="1" dirty="0">
                <a:effectLst/>
              </a:rPr>
              <a:t> Biol.</a:t>
            </a:r>
            <a:r>
              <a:rPr lang="en-US" dirty="0">
                <a:effectLst/>
              </a:rPr>
              <a:t> 14, 1–14. doi:10.1371/journal.pbio.1002533.</a:t>
            </a:r>
          </a:p>
          <a:p>
            <a:pPr>
              <a:defRPr/>
            </a:pPr>
            <a:endParaRPr lang="en-US" dirty="0">
              <a:latin typeface="Calibri" panose="020F0502020204030204" pitchFamily="34" charset="0"/>
            </a:endParaRPr>
          </a:p>
          <a:p>
            <a:pPr>
              <a:defRPr/>
            </a:pPr>
            <a:endParaRPr lang="en-US" dirty="0">
              <a:latin typeface="Calibri" panose="020F0502020204030204" pitchFamily="34" charset="0"/>
            </a:endParaRPr>
          </a:p>
          <a:p>
            <a:pPr>
              <a:defRPr/>
            </a:pPr>
            <a:endParaRPr lang="en-US" dirty="0">
              <a:latin typeface="Calibri" panose="020F0502020204030204" pitchFamily="34" charset="0"/>
            </a:endParaRPr>
          </a:p>
          <a:p>
            <a:pPr>
              <a:defRPr/>
            </a:pPr>
            <a:endParaRPr lang="en-US" dirty="0">
              <a:latin typeface="Calibri" panose="020F0502020204030204" pitchFamily="34" charset="0"/>
            </a:endParaRPr>
          </a:p>
          <a:p>
            <a:pPr>
              <a:defRPr/>
            </a:pPr>
            <a:endParaRPr lang="en-US" dirty="0">
              <a:latin typeface="Calibri" panose="020F0502020204030204" pitchFamily="34" charset="0"/>
            </a:endParaRPr>
          </a:p>
          <a:p>
            <a:pPr>
              <a:defRPr/>
            </a:pPr>
            <a:endParaRPr lang="en-US" dirty="0">
              <a:latin typeface="Calibri" panose="020F0502020204030204" pitchFamily="34" charset="0"/>
            </a:endParaRPr>
          </a:p>
          <a:p>
            <a:pPr>
              <a:defRPr/>
            </a:pPr>
            <a:endParaRPr lang="en-US" dirty="0">
              <a:latin typeface="Calibri" panose="020F0502020204030204" pitchFamily="34" charset="0"/>
            </a:endParaRPr>
          </a:p>
        </p:txBody>
      </p:sp>
      <p:sp>
        <p:nvSpPr>
          <p:cNvPr id="56323" name="Slide Number Placeholder 3">
            <a:extLst>
              <a:ext uri="{FF2B5EF4-FFF2-40B4-BE49-F238E27FC236}">
                <a16:creationId xmlns:a16="http://schemas.microsoft.com/office/drawing/2014/main" id="{E8B2CF9F-B0CE-994B-A7BA-1CC83DB243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30000"/>
              </a:spcBef>
              <a:defRPr sz="12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30000"/>
              </a:spcBef>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fld id="{B342A7B0-DE6C-654C-9B9F-37C8F5D2B8B3}" type="slidenum">
              <a:rPr lang="en-US" altLang="en-US" smtClean="0">
                <a:latin typeface="Calibri" panose="020F0502020204030204" pitchFamily="34" charset="0"/>
                <a:cs typeface="Calibri" panose="020F0502020204030204" pitchFamily="34" charset="0"/>
              </a:rPr>
              <a:pPr>
                <a:spcBef>
                  <a:spcPct val="0"/>
                </a:spcBef>
              </a:pPr>
              <a:t>11</a:t>
            </a:fld>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6661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092659-D81B-0042-A362-B84259C39624}" type="datetimeFigureOut">
              <a:rPr lang="en-US" smtClean="0"/>
              <a:t>8/2/19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314754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92659-D81B-0042-A362-B84259C39624}" type="datetimeFigureOut">
              <a:rPr lang="en-US" smtClean="0"/>
              <a:t>8/2/19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303273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92659-D81B-0042-A362-B84259C39624}" type="datetimeFigureOut">
              <a:rPr lang="en-US" smtClean="0"/>
              <a:t>8/2/19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242825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92659-D81B-0042-A362-B84259C39624}" type="datetimeFigureOut">
              <a:rPr lang="en-US" smtClean="0"/>
              <a:t>8/2/19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335919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092659-D81B-0042-A362-B84259C39624}" type="datetimeFigureOut">
              <a:rPr lang="en-US" smtClean="0"/>
              <a:t>8/2/19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417587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092659-D81B-0042-A362-B84259C39624}" type="datetimeFigureOut">
              <a:rPr lang="en-US" smtClean="0"/>
              <a:t>8/2/19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522808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092659-D81B-0042-A362-B84259C39624}" type="datetimeFigureOut">
              <a:rPr lang="en-US" smtClean="0"/>
              <a:t>8/2/19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914365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092659-D81B-0042-A362-B84259C39624}" type="datetimeFigureOut">
              <a:rPr lang="en-US" smtClean="0"/>
              <a:t>8/2/19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399693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92659-D81B-0042-A362-B84259C39624}" type="datetimeFigureOut">
              <a:rPr lang="en-US" smtClean="0"/>
              <a:t>8/2/19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252119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092659-D81B-0042-A362-B84259C39624}" type="datetimeFigureOut">
              <a:rPr lang="en-US" smtClean="0"/>
              <a:t>8/2/19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2652696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092659-D81B-0042-A362-B84259C39624}" type="datetimeFigureOut">
              <a:rPr lang="en-US" smtClean="0"/>
              <a:t>8/2/19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177518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92659-D81B-0042-A362-B84259C39624}" type="datetimeFigureOut">
              <a:rPr lang="en-US" smtClean="0"/>
              <a:t>8/2/19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AA007-7593-E34A-8242-5C1892CFB451}" type="slidenum">
              <a:rPr lang="en-US" smtClean="0"/>
              <a:t>‹#›</a:t>
            </a:fld>
            <a:endParaRPr lang="en-US"/>
          </a:p>
        </p:txBody>
      </p:sp>
    </p:spTree>
    <p:extLst>
      <p:ext uri="{BB962C8B-B14F-4D97-AF65-F5344CB8AC3E}">
        <p14:creationId xmlns:p14="http://schemas.microsoft.com/office/powerpoint/2010/main" val="2970567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8.emf"/><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6.tiff"/><Relationship Id="rId4" Type="http://schemas.openxmlformats.org/officeDocument/2006/relationships/image" Target="../media/image45.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62BE-E097-044D-80E2-1EB47ECA1880}"/>
              </a:ext>
            </a:extLst>
          </p:cNvPr>
          <p:cNvSpPr>
            <a:spLocks noGrp="1"/>
          </p:cNvSpPr>
          <p:nvPr>
            <p:ph type="title"/>
          </p:nvPr>
        </p:nvSpPr>
        <p:spPr>
          <a:xfrm>
            <a:off x="0" y="2251076"/>
            <a:ext cx="9144000" cy="1325563"/>
          </a:xfrm>
        </p:spPr>
        <p:txBody>
          <a:bodyPr>
            <a:normAutofit fontScale="90000"/>
          </a:bodyPr>
          <a:lstStyle/>
          <a:p>
            <a:pPr algn="ctr"/>
            <a:r>
              <a:rPr lang="en-US" dirty="0"/>
              <a:t>What is a microbiome?</a:t>
            </a:r>
            <a:br>
              <a:rPr lang="en-US" dirty="0"/>
            </a:br>
            <a:r>
              <a:rPr lang="en-US" dirty="0"/>
              <a:t>Why are microbes important for their hosts?</a:t>
            </a:r>
          </a:p>
        </p:txBody>
      </p:sp>
    </p:spTree>
    <p:extLst>
      <p:ext uri="{BB962C8B-B14F-4D97-AF65-F5344CB8AC3E}">
        <p14:creationId xmlns:p14="http://schemas.microsoft.com/office/powerpoint/2010/main" val="13355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62BE-E097-044D-80E2-1EB47ECA1880}"/>
              </a:ext>
            </a:extLst>
          </p:cNvPr>
          <p:cNvSpPr>
            <a:spLocks noGrp="1"/>
          </p:cNvSpPr>
          <p:nvPr>
            <p:ph type="title"/>
          </p:nvPr>
        </p:nvSpPr>
        <p:spPr>
          <a:xfrm>
            <a:off x="0" y="2251076"/>
            <a:ext cx="9144000" cy="1325563"/>
          </a:xfrm>
        </p:spPr>
        <p:txBody>
          <a:bodyPr/>
          <a:lstStyle/>
          <a:p>
            <a:pPr algn="ctr"/>
            <a:r>
              <a:rPr lang="en-US" dirty="0"/>
              <a:t>The human microbiome</a:t>
            </a:r>
          </a:p>
        </p:txBody>
      </p:sp>
    </p:spTree>
    <p:extLst>
      <p:ext uri="{BB962C8B-B14F-4D97-AF65-F5344CB8AC3E}">
        <p14:creationId xmlns:p14="http://schemas.microsoft.com/office/powerpoint/2010/main" val="2309512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descr="darwin_santa.jpg">
            <a:extLst>
              <a:ext uri="{FF2B5EF4-FFF2-40B4-BE49-F238E27FC236}">
                <a16:creationId xmlns:a16="http://schemas.microsoft.com/office/drawing/2014/main" id="{D177AAC0-8AFB-A144-A4F1-F0CEA35424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030"/>
          <a:stretch>
            <a:fillRect/>
          </a:stretch>
        </p:blipFill>
        <p:spPr bwMode="auto">
          <a:xfrm>
            <a:off x="3606800" y="746125"/>
            <a:ext cx="2028825"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1BE3825B-5EC1-FC49-9B26-91F92CCED96F}"/>
              </a:ext>
            </a:extLst>
          </p:cNvPr>
          <p:cNvCxnSpPr/>
          <p:nvPr/>
        </p:nvCxnSpPr>
        <p:spPr>
          <a:xfrm>
            <a:off x="5411788" y="3508375"/>
            <a:ext cx="1169987" cy="0"/>
          </a:xfrm>
          <a:prstGeom prst="straightConnector1">
            <a:avLst/>
          </a:prstGeom>
          <a:ln w="57150" cmpd="sng">
            <a:solidFill>
              <a:schemeClr val="accent3">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CB2F3F0-A581-DA45-BD65-C7010D15E747}"/>
              </a:ext>
            </a:extLst>
          </p:cNvPr>
          <p:cNvSpPr txBox="1"/>
          <p:nvPr/>
        </p:nvSpPr>
        <p:spPr>
          <a:xfrm>
            <a:off x="430213" y="639563"/>
            <a:ext cx="3209925" cy="5078412"/>
          </a:xfrm>
          <a:prstGeom prst="rect">
            <a:avLst/>
          </a:prstGeom>
          <a:noFill/>
        </p:spPr>
        <p:txBody>
          <a:bodyPr>
            <a:spAutoFit/>
          </a:bodyPr>
          <a:lstStyle/>
          <a:p>
            <a:pPr>
              <a:defRPr/>
            </a:pPr>
            <a:endParaRPr lang="en-US" dirty="0">
              <a:latin typeface="Calibri" panose="020F0502020204030204" pitchFamily="34" charset="0"/>
              <a:cs typeface="Calibri" panose="020F0502020204030204" pitchFamily="34" charset="0"/>
            </a:endParaRPr>
          </a:p>
          <a:p>
            <a:pPr>
              <a:defRPr/>
            </a:pPr>
            <a:r>
              <a:rPr lang="en-US" dirty="0">
                <a:latin typeface="Calibri" panose="020F0502020204030204" pitchFamily="34" charset="0"/>
                <a:cs typeface="Calibri" panose="020F0502020204030204" pitchFamily="34" charset="0"/>
              </a:rPr>
              <a:t>10,000,000,000,000 </a:t>
            </a:r>
          </a:p>
          <a:p>
            <a:pPr>
              <a:defRPr/>
            </a:pPr>
            <a:r>
              <a:rPr lang="en-US" dirty="0">
                <a:latin typeface="Calibri" panose="020F0502020204030204" pitchFamily="34" charset="0"/>
                <a:cs typeface="Calibri" panose="020F0502020204030204" pitchFamily="34" charset="0"/>
              </a:rPr>
              <a:t>Bacterial cells</a:t>
            </a:r>
          </a:p>
          <a:p>
            <a:pPr>
              <a:defRPr/>
            </a:pPr>
            <a:endParaRPr lang="en-US" dirty="0">
              <a:latin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a:p>
            <a:pPr>
              <a:defRPr/>
            </a:pPr>
            <a:r>
              <a:rPr lang="en-US" dirty="0">
                <a:latin typeface="Calibri" panose="020F0502020204030204" pitchFamily="34" charset="0"/>
                <a:cs typeface="Calibri" panose="020F0502020204030204" pitchFamily="34" charset="0"/>
              </a:rPr>
              <a:t>In a single human body:</a:t>
            </a:r>
          </a:p>
          <a:p>
            <a:pPr marL="285750" indent="-285750">
              <a:buFont typeface="Arial"/>
              <a:buChar char="•"/>
              <a:defRPr/>
            </a:pPr>
            <a:r>
              <a:rPr lang="en-US" dirty="0">
                <a:latin typeface="Calibri" panose="020F0502020204030204" pitchFamily="34" charset="0"/>
                <a:cs typeface="Calibri" panose="020F0502020204030204" pitchFamily="34" charset="0"/>
              </a:rPr>
              <a:t>About 1 microbe cells for about every 1 human cell</a:t>
            </a:r>
          </a:p>
          <a:p>
            <a:pPr marL="285750" indent="-285750">
              <a:buFont typeface="Arial"/>
              <a:buChar char="•"/>
              <a:defRPr/>
            </a:pPr>
            <a:r>
              <a:rPr lang="en-US" dirty="0">
                <a:latin typeface="Calibri" panose="020F0502020204030204" pitchFamily="34" charset="0"/>
                <a:cs typeface="Calibri" panose="020F0502020204030204" pitchFamily="34" charset="0"/>
              </a:rPr>
              <a:t>About 500,000 microbe genes for about every 25,000 human genes</a:t>
            </a:r>
          </a:p>
        </p:txBody>
      </p:sp>
      <p:sp>
        <p:nvSpPr>
          <p:cNvPr id="55301" name="TextBox 1">
            <a:extLst>
              <a:ext uri="{FF2B5EF4-FFF2-40B4-BE49-F238E27FC236}">
                <a16:creationId xmlns:a16="http://schemas.microsoft.com/office/drawing/2014/main" id="{4CEFEEF6-4EB1-C541-ABB1-A196836F23C3}"/>
              </a:ext>
            </a:extLst>
          </p:cNvPr>
          <p:cNvSpPr txBox="1">
            <a:spLocks noChangeArrowheads="1"/>
          </p:cNvSpPr>
          <p:nvPr/>
        </p:nvSpPr>
        <p:spPr bwMode="auto">
          <a:xfrm>
            <a:off x="0" y="6580188"/>
            <a:ext cx="38119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a:latin typeface="Calibri" panose="020F0502020204030204" pitchFamily="34" charset="0"/>
              </a:rPr>
              <a:t>Qin et al. 2010. Nature; Sender et al. 2016. </a:t>
            </a:r>
            <a:r>
              <a:rPr lang="en-US" altLang="en-US" sz="1200" dirty="0" err="1">
                <a:latin typeface="Calibri" panose="020F0502020204030204" pitchFamily="34" charset="0"/>
              </a:rPr>
              <a:t>PloS</a:t>
            </a:r>
            <a:r>
              <a:rPr lang="en-US" altLang="en-US" sz="1200" dirty="0">
                <a:latin typeface="Calibri" panose="020F0502020204030204" pitchFamily="34" charset="0"/>
              </a:rPr>
              <a:t> Biology </a:t>
            </a:r>
          </a:p>
        </p:txBody>
      </p:sp>
      <p:pic>
        <p:nvPicPr>
          <p:cNvPr id="55302" name="Picture 2">
            <a:extLst>
              <a:ext uri="{FF2B5EF4-FFF2-40B4-BE49-F238E27FC236}">
                <a16:creationId xmlns:a16="http://schemas.microsoft.com/office/drawing/2014/main" id="{722AB34E-A94D-ED4A-AF55-78A76C06A7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213" y="1871463"/>
            <a:ext cx="27257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Box 3">
            <a:extLst>
              <a:ext uri="{FF2B5EF4-FFF2-40B4-BE49-F238E27FC236}">
                <a16:creationId xmlns:a16="http://schemas.microsoft.com/office/drawing/2014/main" id="{16BFFE70-E270-554C-85F2-A3A2044005B6}"/>
              </a:ext>
            </a:extLst>
          </p:cNvPr>
          <p:cNvSpPr txBox="1">
            <a:spLocks noChangeArrowheads="1"/>
          </p:cNvSpPr>
          <p:nvPr/>
        </p:nvSpPr>
        <p:spPr bwMode="auto">
          <a:xfrm>
            <a:off x="430213" y="3395463"/>
            <a:ext cx="523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latin typeface="Calibri" panose="020F0502020204030204" pitchFamily="34" charset="0"/>
              </a:rPr>
              <a:t>ASM</a:t>
            </a:r>
          </a:p>
        </p:txBody>
      </p:sp>
      <p:pic>
        <p:nvPicPr>
          <p:cNvPr id="9" name="Picture 8">
            <a:extLst>
              <a:ext uri="{FF2B5EF4-FFF2-40B4-BE49-F238E27FC236}">
                <a16:creationId xmlns:a16="http://schemas.microsoft.com/office/drawing/2014/main" id="{AF2038C4-3E2E-504C-BE05-FD182D1FBB42}"/>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6698564" y="2922388"/>
            <a:ext cx="1141198" cy="1171973"/>
          </a:xfrm>
          <a:prstGeom prst="ellipse">
            <a:avLst/>
          </a:prstGeom>
        </p:spPr>
      </p:pic>
    </p:spTree>
    <p:extLst>
      <p:ext uri="{BB962C8B-B14F-4D97-AF65-F5344CB8AC3E}">
        <p14:creationId xmlns:p14="http://schemas.microsoft.com/office/powerpoint/2010/main" val="3640746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A050324-F671-B246-9871-C185E0703728}"/>
              </a:ext>
            </a:extLst>
          </p:cNvPr>
          <p:cNvSpPr txBox="1"/>
          <p:nvPr/>
        </p:nvSpPr>
        <p:spPr>
          <a:xfrm>
            <a:off x="6754813" y="254000"/>
            <a:ext cx="2038350" cy="2678113"/>
          </a:xfrm>
          <a:prstGeom prst="rect">
            <a:avLst/>
          </a:prstGeom>
          <a:noFill/>
        </p:spPr>
        <p:txBody>
          <a:bodyPr>
            <a:spAutoFit/>
          </a:bodyPr>
          <a:lstStyle/>
          <a:p>
            <a:pPr algn="ctr">
              <a:defRPr/>
            </a:pPr>
            <a:r>
              <a:rPr lang="en-US" sz="2800" dirty="0">
                <a:solidFill>
                  <a:schemeClr val="tx1">
                    <a:lumMod val="85000"/>
                    <a:lumOff val="15000"/>
                  </a:schemeClr>
                </a:solidFill>
                <a:latin typeface="Calibri" panose="020F0502020204030204" pitchFamily="34" charset="0"/>
              </a:rPr>
              <a:t>Every human is associated with a unique set of bacteria.</a:t>
            </a:r>
          </a:p>
        </p:txBody>
      </p:sp>
      <p:pic>
        <p:nvPicPr>
          <p:cNvPr id="57346" name="Picture 7" descr="000005017.png">
            <a:extLst>
              <a:ext uri="{FF2B5EF4-FFF2-40B4-BE49-F238E27FC236}">
                <a16:creationId xmlns:a16="http://schemas.microsoft.com/office/drawing/2014/main" id="{589A355B-9C01-C546-992D-46757C8215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0" y="1082675"/>
            <a:ext cx="71056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60F84AC7-69BE-0849-92FD-42E214D256FD}"/>
              </a:ext>
            </a:extLst>
          </p:cNvPr>
          <p:cNvSpPr/>
          <p:nvPr/>
        </p:nvSpPr>
        <p:spPr>
          <a:xfrm>
            <a:off x="3151188" y="2687638"/>
            <a:ext cx="419100" cy="354012"/>
          </a:xfrm>
          <a:prstGeom prst="ellipse">
            <a:avLst/>
          </a:prstGeom>
          <a:solidFill>
            <a:schemeClr val="accent3">
              <a:lumMod val="75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lIns="0" tIns="0" rIns="0" bIns="0" anchor="ctr"/>
          <a:lstStyle/>
          <a:p>
            <a:pPr algn="ctr">
              <a:defRPr/>
            </a:pPr>
            <a:endParaRPr lang="en-US" dirty="0">
              <a:solidFill>
                <a:schemeClr val="bg1"/>
              </a:solidFill>
            </a:endParaRPr>
          </a:p>
        </p:txBody>
      </p:sp>
      <p:pic>
        <p:nvPicPr>
          <p:cNvPr id="57348" name="Picture 9">
            <a:extLst>
              <a:ext uri="{FF2B5EF4-FFF2-40B4-BE49-F238E27FC236}">
                <a16:creationId xmlns:a16="http://schemas.microsoft.com/office/drawing/2014/main" id="{E82358EF-B48E-1A43-A3D2-BE8240E991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563" y="254000"/>
            <a:ext cx="1501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extLst>
              <a:ext uri="{FF2B5EF4-FFF2-40B4-BE49-F238E27FC236}">
                <a16:creationId xmlns:a16="http://schemas.microsoft.com/office/drawing/2014/main" id="{35513E34-5D7D-3F4A-864C-7375CAD37862}"/>
              </a:ext>
            </a:extLst>
          </p:cNvPr>
          <p:cNvSpPr/>
          <p:nvPr/>
        </p:nvSpPr>
        <p:spPr>
          <a:xfrm>
            <a:off x="3182938" y="2703513"/>
            <a:ext cx="349250" cy="285750"/>
          </a:xfrm>
          <a:prstGeom prst="star5">
            <a:avLst/>
          </a:prstGeom>
          <a:solidFill>
            <a:srgbClr val="FFFFFF"/>
          </a:solidFill>
          <a:ln>
            <a:solidFill>
              <a:srgbClr val="77933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49245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a:extLst>
              <a:ext uri="{FF2B5EF4-FFF2-40B4-BE49-F238E27FC236}">
                <a16:creationId xmlns:a16="http://schemas.microsoft.com/office/drawing/2014/main" id="{E28A8589-0452-C349-92FE-C77E4E7520C5}"/>
              </a:ext>
            </a:extLst>
          </p:cNvPr>
          <p:cNvSpPr txBox="1">
            <a:spLocks noChangeArrowheads="1"/>
          </p:cNvSpPr>
          <p:nvPr/>
        </p:nvSpPr>
        <p:spPr bwMode="auto">
          <a:xfrm>
            <a:off x="0" y="6594475"/>
            <a:ext cx="32279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err="1">
                <a:latin typeface="Calibri" panose="020F0502020204030204" pitchFamily="34" charset="0"/>
              </a:rPr>
              <a:t>Koren</a:t>
            </a:r>
            <a:r>
              <a:rPr lang="en-US" altLang="en-US" sz="1200" dirty="0">
                <a:latin typeface="Calibri" panose="020F0502020204030204" pitchFamily="34" charset="0"/>
              </a:rPr>
              <a:t> et al . 2013. </a:t>
            </a:r>
            <a:r>
              <a:rPr lang="en-US" altLang="en-US" sz="1200" dirty="0" err="1">
                <a:latin typeface="Calibri" panose="020F0502020204030204" pitchFamily="34" charset="0"/>
              </a:rPr>
              <a:t>PLoS</a:t>
            </a:r>
            <a:r>
              <a:rPr lang="en-US" altLang="en-US" sz="1200" dirty="0">
                <a:latin typeface="Calibri" panose="020F0502020204030204" pitchFamily="34" charset="0"/>
              </a:rPr>
              <a:t> Computational Biology</a:t>
            </a:r>
          </a:p>
        </p:txBody>
      </p:sp>
      <p:sp>
        <p:nvSpPr>
          <p:cNvPr id="7" name="TextBox 6">
            <a:extLst>
              <a:ext uri="{FF2B5EF4-FFF2-40B4-BE49-F238E27FC236}">
                <a16:creationId xmlns:a16="http://schemas.microsoft.com/office/drawing/2014/main" id="{9856D37D-4F22-2046-8429-BE1AA08ECCE1}"/>
              </a:ext>
            </a:extLst>
          </p:cNvPr>
          <p:cNvSpPr txBox="1"/>
          <p:nvPr/>
        </p:nvSpPr>
        <p:spPr>
          <a:xfrm>
            <a:off x="6821488" y="304801"/>
            <a:ext cx="2038350" cy="2677656"/>
          </a:xfrm>
          <a:prstGeom prst="rect">
            <a:avLst/>
          </a:prstGeom>
          <a:noFill/>
        </p:spPr>
        <p:txBody>
          <a:bodyPr>
            <a:spAutoFit/>
          </a:bodyPr>
          <a:lstStyle/>
          <a:p>
            <a:pPr algn="ctr">
              <a:defRPr/>
            </a:pPr>
            <a:r>
              <a:rPr lang="en-US" sz="2800" dirty="0">
                <a:solidFill>
                  <a:schemeClr val="tx1">
                    <a:lumMod val="85000"/>
                    <a:lumOff val="15000"/>
                  </a:schemeClr>
                </a:solidFill>
                <a:latin typeface="Calibri" panose="020F0502020204030204" pitchFamily="34" charset="0"/>
              </a:rPr>
              <a:t>Each part of your body is associated with a unique set of bacteria.</a:t>
            </a:r>
          </a:p>
        </p:txBody>
      </p:sp>
      <p:sp>
        <p:nvSpPr>
          <p:cNvPr id="2" name="Rectangle 1">
            <a:extLst>
              <a:ext uri="{FF2B5EF4-FFF2-40B4-BE49-F238E27FC236}">
                <a16:creationId xmlns:a16="http://schemas.microsoft.com/office/drawing/2014/main" id="{3E6551A7-FB74-0D41-81BB-59F34E416BCE}"/>
              </a:ext>
            </a:extLst>
          </p:cNvPr>
          <p:cNvSpPr/>
          <p:nvPr/>
        </p:nvSpPr>
        <p:spPr>
          <a:xfrm>
            <a:off x="0" y="304801"/>
            <a:ext cx="1428750" cy="2181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AEBD1F85-8D85-484C-A79E-6D8098FBE5CA}"/>
              </a:ext>
            </a:extLst>
          </p:cNvPr>
          <p:cNvSpPr/>
          <p:nvPr/>
        </p:nvSpPr>
        <p:spPr>
          <a:xfrm>
            <a:off x="0" y="5462587"/>
            <a:ext cx="1428750" cy="1059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645AA06A-2272-2645-A058-9430C0129C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800100"/>
            <a:ext cx="6311940" cy="5753099"/>
          </a:xfrm>
          <a:prstGeom prst="rect">
            <a:avLst/>
          </a:prstGeom>
        </p:spPr>
      </p:pic>
    </p:spTree>
    <p:extLst>
      <p:ext uri="{BB962C8B-B14F-4D97-AF65-F5344CB8AC3E}">
        <p14:creationId xmlns:p14="http://schemas.microsoft.com/office/powerpoint/2010/main" val="2326743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a:extLst>
              <a:ext uri="{FF2B5EF4-FFF2-40B4-BE49-F238E27FC236}">
                <a16:creationId xmlns:a16="http://schemas.microsoft.com/office/drawing/2014/main" id="{A49ECA2E-9334-EB43-BFA8-E0DC9B9D90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600" y="0"/>
            <a:ext cx="817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5">
            <a:extLst>
              <a:ext uri="{FF2B5EF4-FFF2-40B4-BE49-F238E27FC236}">
                <a16:creationId xmlns:a16="http://schemas.microsoft.com/office/drawing/2014/main" id="{8818CE39-405E-9F4F-95DA-EEDEEBC06F35}"/>
              </a:ext>
            </a:extLst>
          </p:cNvPr>
          <p:cNvSpPr txBox="1">
            <a:spLocks noChangeArrowheads="1"/>
          </p:cNvSpPr>
          <p:nvPr/>
        </p:nvSpPr>
        <p:spPr bwMode="auto">
          <a:xfrm>
            <a:off x="7694613" y="6488113"/>
            <a:ext cx="1449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Calibri" panose="020F0502020204030204" pitchFamily="34" charset="0"/>
              </a:rPr>
              <a:t>The Guardian</a:t>
            </a:r>
          </a:p>
        </p:txBody>
      </p:sp>
    </p:spTree>
    <p:extLst>
      <p:ext uri="{BB962C8B-B14F-4D97-AF65-F5344CB8AC3E}">
        <p14:creationId xmlns:p14="http://schemas.microsoft.com/office/powerpoint/2010/main" val="230218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6">
            <a:extLst>
              <a:ext uri="{FF2B5EF4-FFF2-40B4-BE49-F238E27FC236}">
                <a16:creationId xmlns:a16="http://schemas.microsoft.com/office/drawing/2014/main" id="{2135F3E6-6640-9F4D-8A42-2B013BEDD27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75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6">
            <a:extLst>
              <a:ext uri="{FF2B5EF4-FFF2-40B4-BE49-F238E27FC236}">
                <a16:creationId xmlns:a16="http://schemas.microsoft.com/office/drawing/2014/main" id="{94A69F0E-C284-8D42-B20E-E86A218E6D7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66" name="Picture 4">
            <a:extLst>
              <a:ext uri="{FF2B5EF4-FFF2-40B4-BE49-F238E27FC236}">
                <a16:creationId xmlns:a16="http://schemas.microsoft.com/office/drawing/2014/main" id="{482BEAAA-4FFB-D04C-9444-7BE6AD2A0E8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19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6">
            <a:extLst>
              <a:ext uri="{FF2B5EF4-FFF2-40B4-BE49-F238E27FC236}">
                <a16:creationId xmlns:a16="http://schemas.microsoft.com/office/drawing/2014/main" id="{4EFC77E0-7AE1-D847-95C4-3A411C15E46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0" name="Picture 4">
            <a:extLst>
              <a:ext uri="{FF2B5EF4-FFF2-40B4-BE49-F238E27FC236}">
                <a16:creationId xmlns:a16="http://schemas.microsoft.com/office/drawing/2014/main" id="{D0EBC33B-0D0F-004C-9F8F-A6A7BE448CE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1" name="Picture 8">
            <a:extLst>
              <a:ext uri="{FF2B5EF4-FFF2-40B4-BE49-F238E27FC236}">
                <a16:creationId xmlns:a16="http://schemas.microsoft.com/office/drawing/2014/main" id="{38F61F4B-1A42-5340-A976-A3F6E40FBC5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722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6">
            <a:extLst>
              <a:ext uri="{FF2B5EF4-FFF2-40B4-BE49-F238E27FC236}">
                <a16:creationId xmlns:a16="http://schemas.microsoft.com/office/drawing/2014/main" id="{2DF93EFF-4C26-0846-AE92-69E81831101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4" name="Picture 4">
            <a:extLst>
              <a:ext uri="{FF2B5EF4-FFF2-40B4-BE49-F238E27FC236}">
                <a16:creationId xmlns:a16="http://schemas.microsoft.com/office/drawing/2014/main" id="{342EB1F9-B3E9-824D-8CBE-0F48869B45F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5" name="Picture 8">
            <a:extLst>
              <a:ext uri="{FF2B5EF4-FFF2-40B4-BE49-F238E27FC236}">
                <a16:creationId xmlns:a16="http://schemas.microsoft.com/office/drawing/2014/main" id="{9431ECA4-339D-CB43-B524-1CEE8148A29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10">
            <a:extLst>
              <a:ext uri="{FF2B5EF4-FFF2-40B4-BE49-F238E27FC236}">
                <a16:creationId xmlns:a16="http://schemas.microsoft.com/office/drawing/2014/main" id="{33F6F90C-99CA-234D-A380-B354CD596E9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90938" y="3184525"/>
            <a:ext cx="4730750" cy="1528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37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6">
            <a:extLst>
              <a:ext uri="{FF2B5EF4-FFF2-40B4-BE49-F238E27FC236}">
                <a16:creationId xmlns:a16="http://schemas.microsoft.com/office/drawing/2014/main" id="{6A7BFCA7-27CF-434C-AEA7-75AF753C02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38" name="Picture 4">
            <a:extLst>
              <a:ext uri="{FF2B5EF4-FFF2-40B4-BE49-F238E27FC236}">
                <a16:creationId xmlns:a16="http://schemas.microsoft.com/office/drawing/2014/main" id="{827F966C-451A-5648-8837-0F8E02452F0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39" name="Picture 8">
            <a:extLst>
              <a:ext uri="{FF2B5EF4-FFF2-40B4-BE49-F238E27FC236}">
                <a16:creationId xmlns:a16="http://schemas.microsoft.com/office/drawing/2014/main" id="{FFE2392F-3C7F-6147-9147-1E1DD814424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0" name="Picture 10">
            <a:extLst>
              <a:ext uri="{FF2B5EF4-FFF2-40B4-BE49-F238E27FC236}">
                <a16:creationId xmlns:a16="http://schemas.microsoft.com/office/drawing/2014/main" id="{3165C122-F4DF-4845-AA00-A3E2C201531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690938" y="3184525"/>
            <a:ext cx="4730750" cy="1528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1" name="Picture 11">
            <a:extLst>
              <a:ext uri="{FF2B5EF4-FFF2-40B4-BE49-F238E27FC236}">
                <a16:creationId xmlns:a16="http://schemas.microsoft.com/office/drawing/2014/main" id="{6FF3E7CA-A9FF-C04F-AD96-C6BFF103474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59325" y="3279775"/>
            <a:ext cx="36718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323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93AE76-A167-6347-A0A1-59EAA3440747}"/>
              </a:ext>
            </a:extLst>
          </p:cNvPr>
          <p:cNvSpPr txBox="1"/>
          <p:nvPr/>
        </p:nvSpPr>
        <p:spPr>
          <a:xfrm>
            <a:off x="1121228" y="1915885"/>
            <a:ext cx="7151916" cy="1938992"/>
          </a:xfrm>
          <a:prstGeom prst="rect">
            <a:avLst/>
          </a:prstGeom>
          <a:noFill/>
        </p:spPr>
        <p:txBody>
          <a:bodyPr wrap="square" rtlCol="0">
            <a:spAutoFit/>
          </a:bodyPr>
          <a:lstStyle/>
          <a:p>
            <a:r>
              <a:rPr lang="en-US" sz="2400" dirty="0"/>
              <a:t>Question: Are there sex differences in the bean beetle microbiome?</a:t>
            </a:r>
          </a:p>
          <a:p>
            <a:endParaRPr lang="en-US" sz="2400" dirty="0"/>
          </a:p>
          <a:p>
            <a:r>
              <a:rPr lang="en-US" sz="2400" dirty="0"/>
              <a:t>H</a:t>
            </a:r>
            <a:r>
              <a:rPr lang="en-US" sz="2400" baseline="-25000" dirty="0"/>
              <a:t>0</a:t>
            </a:r>
            <a:r>
              <a:rPr lang="en-US" sz="2400" dirty="0"/>
              <a:t>: There are no differences between the sexes.</a:t>
            </a:r>
          </a:p>
          <a:p>
            <a:r>
              <a:rPr lang="en-US" sz="2400" dirty="0"/>
              <a:t>H</a:t>
            </a:r>
            <a:r>
              <a:rPr lang="en-US" sz="2400" baseline="-25000" dirty="0"/>
              <a:t>1</a:t>
            </a:r>
            <a:r>
              <a:rPr lang="en-US" sz="2400" dirty="0"/>
              <a:t>: There are differences between the sexes.</a:t>
            </a:r>
          </a:p>
        </p:txBody>
      </p:sp>
    </p:spTree>
    <p:extLst>
      <p:ext uri="{BB962C8B-B14F-4D97-AF65-F5344CB8AC3E}">
        <p14:creationId xmlns:p14="http://schemas.microsoft.com/office/powerpoint/2010/main" val="2752354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62BE-E097-044D-80E2-1EB47ECA1880}"/>
              </a:ext>
            </a:extLst>
          </p:cNvPr>
          <p:cNvSpPr>
            <a:spLocks noGrp="1"/>
          </p:cNvSpPr>
          <p:nvPr>
            <p:ph type="title"/>
          </p:nvPr>
        </p:nvSpPr>
        <p:spPr>
          <a:xfrm>
            <a:off x="0" y="2251076"/>
            <a:ext cx="9144000" cy="1325563"/>
          </a:xfrm>
        </p:spPr>
        <p:txBody>
          <a:bodyPr/>
          <a:lstStyle/>
          <a:p>
            <a:pPr algn="ctr"/>
            <a:r>
              <a:rPr lang="en-US" dirty="0"/>
              <a:t>Insect Microbiomes</a:t>
            </a:r>
          </a:p>
        </p:txBody>
      </p:sp>
    </p:spTree>
    <p:extLst>
      <p:ext uri="{BB962C8B-B14F-4D97-AF65-F5344CB8AC3E}">
        <p14:creationId xmlns:p14="http://schemas.microsoft.com/office/powerpoint/2010/main" val="419140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a:extLst>
              <a:ext uri="{FF2B5EF4-FFF2-40B4-BE49-F238E27FC236}">
                <a16:creationId xmlns:a16="http://schemas.microsoft.com/office/drawing/2014/main" id="{38CE19D5-C9F5-244D-8A64-063CCF66D5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363"/>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4">
            <a:extLst>
              <a:ext uri="{FF2B5EF4-FFF2-40B4-BE49-F238E27FC236}">
                <a16:creationId xmlns:a16="http://schemas.microsoft.com/office/drawing/2014/main" id="{F8E011F4-D69C-EA4D-AC82-9A680215C0FB}"/>
              </a:ext>
            </a:extLst>
          </p:cNvPr>
          <p:cNvSpPr txBox="1">
            <a:spLocks noChangeArrowheads="1"/>
          </p:cNvSpPr>
          <p:nvPr/>
        </p:nvSpPr>
        <p:spPr bwMode="auto">
          <a:xfrm>
            <a:off x="0" y="6581001"/>
            <a:ext cx="25022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a:latin typeface="Calibri" panose="020F0502020204030204" pitchFamily="34" charset="0"/>
              </a:rPr>
              <a:t>Data from World Health Organization</a:t>
            </a:r>
          </a:p>
        </p:txBody>
      </p:sp>
    </p:spTree>
    <p:extLst>
      <p:ext uri="{BB962C8B-B14F-4D97-AF65-F5344CB8AC3E}">
        <p14:creationId xmlns:p14="http://schemas.microsoft.com/office/powerpoint/2010/main" val="4236085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06B19-D880-5F4B-A531-9CCAEC60B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4469"/>
            <a:ext cx="9144000" cy="5309062"/>
          </a:xfrm>
          <a:prstGeom prst="rect">
            <a:avLst/>
          </a:prstGeom>
        </p:spPr>
      </p:pic>
      <p:sp>
        <p:nvSpPr>
          <p:cNvPr id="5" name="TextBox 4">
            <a:extLst>
              <a:ext uri="{FF2B5EF4-FFF2-40B4-BE49-F238E27FC236}">
                <a16:creationId xmlns:a16="http://schemas.microsoft.com/office/drawing/2014/main" id="{15BE9DB5-1A16-DC40-9ADA-FE5413F9FD06}"/>
              </a:ext>
            </a:extLst>
          </p:cNvPr>
          <p:cNvSpPr txBox="1"/>
          <p:nvPr/>
        </p:nvSpPr>
        <p:spPr>
          <a:xfrm>
            <a:off x="228600" y="6166312"/>
            <a:ext cx="4762586" cy="461665"/>
          </a:xfrm>
          <a:prstGeom prst="rect">
            <a:avLst/>
          </a:prstGeom>
          <a:noFill/>
        </p:spPr>
        <p:txBody>
          <a:bodyPr wrap="none" rtlCol="0">
            <a:spAutoFit/>
          </a:bodyPr>
          <a:lstStyle/>
          <a:p>
            <a:r>
              <a:rPr lang="en-US" sz="2400" i="1" dirty="0">
                <a:latin typeface="Calibri" panose="020F0502020204030204" pitchFamily="34" charset="0"/>
              </a:rPr>
              <a:t>Wolbachia</a:t>
            </a:r>
            <a:r>
              <a:rPr lang="en-US" sz="2400" dirty="0">
                <a:latin typeface="Calibri" panose="020F0502020204030204" pitchFamily="34" charset="0"/>
              </a:rPr>
              <a:t> bacteria inside insect cell </a:t>
            </a:r>
          </a:p>
        </p:txBody>
      </p:sp>
    </p:spTree>
    <p:extLst>
      <p:ext uri="{BB962C8B-B14F-4D97-AF65-F5344CB8AC3E}">
        <p14:creationId xmlns:p14="http://schemas.microsoft.com/office/powerpoint/2010/main" val="1667651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a:extLst>
              <a:ext uri="{FF2B5EF4-FFF2-40B4-BE49-F238E27FC236}">
                <a16:creationId xmlns:a16="http://schemas.microsoft.com/office/drawing/2014/main" id="{E9A16293-21F4-2349-A422-E574C9026BE3}"/>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6" name="Picture 15">
            <a:extLst>
              <a:ext uri="{FF2B5EF4-FFF2-40B4-BE49-F238E27FC236}">
                <a16:creationId xmlns:a16="http://schemas.microsoft.com/office/drawing/2014/main" id="{556FA5BA-E70A-CA4C-882D-BC1566A21F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37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a:extLst>
              <a:ext uri="{FF2B5EF4-FFF2-40B4-BE49-F238E27FC236}">
                <a16:creationId xmlns:a16="http://schemas.microsoft.com/office/drawing/2014/main" id="{EA4A9A7E-E92D-A44E-803F-AB99CCB7ED44}"/>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bri" panose="020F0502020204030204" pitchFamily="34" charset="0"/>
            </a:endParaRPr>
          </a:p>
        </p:txBody>
      </p:sp>
      <p:pic>
        <p:nvPicPr>
          <p:cNvPr id="68611" name="Picture 7">
            <a:extLst>
              <a:ext uri="{FF2B5EF4-FFF2-40B4-BE49-F238E27FC236}">
                <a16:creationId xmlns:a16="http://schemas.microsoft.com/office/drawing/2014/main" id="{A492125B-A96F-664F-9C4A-6F6001797A2F}"/>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11">
            <a:extLst>
              <a:ext uri="{FF2B5EF4-FFF2-40B4-BE49-F238E27FC236}">
                <a16:creationId xmlns:a16="http://schemas.microsoft.com/office/drawing/2014/main" id="{6A44BB84-1E90-E94A-9537-6CA5BC0FC1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291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5">
            <a:extLst>
              <a:ext uri="{FF2B5EF4-FFF2-40B4-BE49-F238E27FC236}">
                <a16:creationId xmlns:a16="http://schemas.microsoft.com/office/drawing/2014/main" id="{593ED36E-637F-6F47-B44C-7AAE7DD7DBC6}"/>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bri" panose="020F0502020204030204" pitchFamily="34" charset="0"/>
            </a:endParaRPr>
          </a:p>
        </p:txBody>
      </p:sp>
      <p:pic>
        <p:nvPicPr>
          <p:cNvPr id="69635" name="Picture 7">
            <a:extLst>
              <a:ext uri="{FF2B5EF4-FFF2-40B4-BE49-F238E27FC236}">
                <a16:creationId xmlns:a16="http://schemas.microsoft.com/office/drawing/2014/main" id="{179DF807-AECD-764E-A5F0-98314B2EEE30}"/>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9636" name="Group 10">
            <a:extLst>
              <a:ext uri="{FF2B5EF4-FFF2-40B4-BE49-F238E27FC236}">
                <a16:creationId xmlns:a16="http://schemas.microsoft.com/office/drawing/2014/main" id="{D691BA36-FDFF-0B4F-A4F8-0660B09313B4}"/>
              </a:ext>
            </a:extLst>
          </p:cNvPr>
          <p:cNvGrpSpPr>
            <a:grpSpLocks/>
          </p:cNvGrpSpPr>
          <p:nvPr/>
        </p:nvGrpSpPr>
        <p:grpSpPr bwMode="auto">
          <a:xfrm>
            <a:off x="2451100" y="2551113"/>
            <a:ext cx="5281613" cy="2887662"/>
            <a:chOff x="5470565" y="3994482"/>
            <a:chExt cx="5281448" cy="2887579"/>
          </a:xfrm>
        </p:grpSpPr>
        <p:sp>
          <p:nvSpPr>
            <p:cNvPr id="10" name="Rectangle 9">
              <a:extLst>
                <a:ext uri="{FF2B5EF4-FFF2-40B4-BE49-F238E27FC236}">
                  <a16:creationId xmlns:a16="http://schemas.microsoft.com/office/drawing/2014/main" id="{0008F6B3-4E25-4445-AA5F-F148C8EB2BF6}"/>
                </a:ext>
              </a:extLst>
            </p:cNvPr>
            <p:cNvSpPr/>
            <p:nvPr/>
          </p:nvSpPr>
          <p:spPr>
            <a:xfrm>
              <a:off x="5470565" y="3994482"/>
              <a:ext cx="5281448" cy="288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bri" panose="020F0502020204030204" pitchFamily="34" charset="0"/>
              </a:endParaRPr>
            </a:p>
          </p:txBody>
        </p:sp>
        <p:pic>
          <p:nvPicPr>
            <p:cNvPr id="69639" name="Picture 2">
              <a:extLst>
                <a:ext uri="{FF2B5EF4-FFF2-40B4-BE49-F238E27FC236}">
                  <a16:creationId xmlns:a16="http://schemas.microsoft.com/office/drawing/2014/main" id="{0D9DA141-8547-4C4E-B6F2-46344406D839}"/>
                </a:ext>
              </a:extLst>
            </p:cNvPr>
            <p:cNvPicPr>
              <a:picLocks noChangeAspect="1"/>
            </p:cNvPicPr>
            <p:nvPr/>
          </p:nvPicPr>
          <p:blipFill>
            <a:blip r:embed="rId5" cstate="screen">
              <a:extLst>
                <a:ext uri="{28A0092B-C50C-407E-A947-70E740481C1C}">
                  <a14:useLocalDpi xmlns:a14="http://schemas.microsoft.com/office/drawing/2010/main"/>
                </a:ext>
              </a:extLst>
            </a:blip>
            <a:srcRect l="-722" t="2" r="722" b="57893"/>
            <a:stretch>
              <a:fillRect/>
            </a:stretch>
          </p:blipFill>
          <p:spPr bwMode="auto">
            <a:xfrm>
              <a:off x="5470565" y="3994482"/>
              <a:ext cx="5281448" cy="28875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69637" name="Picture 11">
            <a:extLst>
              <a:ext uri="{FF2B5EF4-FFF2-40B4-BE49-F238E27FC236}">
                <a16:creationId xmlns:a16="http://schemas.microsoft.com/office/drawing/2014/main" id="{DF82E440-9608-F245-8A81-085150505D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859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a:extLst>
              <a:ext uri="{FF2B5EF4-FFF2-40B4-BE49-F238E27FC236}">
                <a16:creationId xmlns:a16="http://schemas.microsoft.com/office/drawing/2014/main" id="{F8D86737-8F8D-CC46-B364-7CB4046AC422}"/>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bri" panose="020F0502020204030204" pitchFamily="34" charset="0"/>
            </a:endParaRPr>
          </a:p>
        </p:txBody>
      </p:sp>
      <p:pic>
        <p:nvPicPr>
          <p:cNvPr id="70659" name="Picture 7">
            <a:extLst>
              <a:ext uri="{FF2B5EF4-FFF2-40B4-BE49-F238E27FC236}">
                <a16:creationId xmlns:a16="http://schemas.microsoft.com/office/drawing/2014/main" id="{3BF9B08F-29A9-AF42-8249-7036D48807D8}"/>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0660" name="Group 10">
            <a:extLst>
              <a:ext uri="{FF2B5EF4-FFF2-40B4-BE49-F238E27FC236}">
                <a16:creationId xmlns:a16="http://schemas.microsoft.com/office/drawing/2014/main" id="{07FBC04F-74F6-614B-B15F-6E3932BE759F}"/>
              </a:ext>
            </a:extLst>
          </p:cNvPr>
          <p:cNvGrpSpPr>
            <a:grpSpLocks/>
          </p:cNvGrpSpPr>
          <p:nvPr/>
        </p:nvGrpSpPr>
        <p:grpSpPr bwMode="auto">
          <a:xfrm>
            <a:off x="2451100" y="2551113"/>
            <a:ext cx="5281613" cy="2887662"/>
            <a:chOff x="5470565" y="3994482"/>
            <a:chExt cx="5281448" cy="2887579"/>
          </a:xfrm>
        </p:grpSpPr>
        <p:sp>
          <p:nvSpPr>
            <p:cNvPr id="10" name="Rectangle 9">
              <a:extLst>
                <a:ext uri="{FF2B5EF4-FFF2-40B4-BE49-F238E27FC236}">
                  <a16:creationId xmlns:a16="http://schemas.microsoft.com/office/drawing/2014/main" id="{0008F6B3-4E25-4445-AA5F-F148C8EB2BF6}"/>
                </a:ext>
              </a:extLst>
            </p:cNvPr>
            <p:cNvSpPr/>
            <p:nvPr/>
          </p:nvSpPr>
          <p:spPr>
            <a:xfrm>
              <a:off x="5470565" y="3994482"/>
              <a:ext cx="5281448" cy="288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bri" panose="020F0502020204030204" pitchFamily="34" charset="0"/>
              </a:endParaRPr>
            </a:p>
          </p:txBody>
        </p:sp>
        <p:pic>
          <p:nvPicPr>
            <p:cNvPr id="70666" name="Picture 2">
              <a:extLst>
                <a:ext uri="{FF2B5EF4-FFF2-40B4-BE49-F238E27FC236}">
                  <a16:creationId xmlns:a16="http://schemas.microsoft.com/office/drawing/2014/main" id="{393A8753-BC18-854B-8ED8-6D543D8E66CC}"/>
                </a:ext>
              </a:extLst>
            </p:cNvPr>
            <p:cNvPicPr>
              <a:picLocks noChangeAspect="1"/>
            </p:cNvPicPr>
            <p:nvPr/>
          </p:nvPicPr>
          <p:blipFill>
            <a:blip r:embed="rId5" cstate="screen">
              <a:extLst>
                <a:ext uri="{28A0092B-C50C-407E-A947-70E740481C1C}">
                  <a14:useLocalDpi xmlns:a14="http://schemas.microsoft.com/office/drawing/2010/main"/>
                </a:ext>
              </a:extLst>
            </a:blip>
            <a:srcRect l="-722" t="2" r="722" b="57893"/>
            <a:stretch>
              <a:fillRect/>
            </a:stretch>
          </p:blipFill>
          <p:spPr bwMode="auto">
            <a:xfrm>
              <a:off x="5470565" y="3994482"/>
              <a:ext cx="5281448" cy="28875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0661" name="Group 14">
            <a:extLst>
              <a:ext uri="{FF2B5EF4-FFF2-40B4-BE49-F238E27FC236}">
                <a16:creationId xmlns:a16="http://schemas.microsoft.com/office/drawing/2014/main" id="{E611703F-CDEF-0F42-A5C2-3560813D2C89}"/>
              </a:ext>
            </a:extLst>
          </p:cNvPr>
          <p:cNvGrpSpPr>
            <a:grpSpLocks/>
          </p:cNvGrpSpPr>
          <p:nvPr/>
        </p:nvGrpSpPr>
        <p:grpSpPr bwMode="auto">
          <a:xfrm>
            <a:off x="3189288" y="3271838"/>
            <a:ext cx="5688012" cy="3152775"/>
            <a:chOff x="5684775" y="4957011"/>
            <a:chExt cx="4757738" cy="2298031"/>
          </a:xfrm>
        </p:grpSpPr>
        <p:sp>
          <p:nvSpPr>
            <p:cNvPr id="14" name="Rectangle 13">
              <a:extLst>
                <a:ext uri="{FF2B5EF4-FFF2-40B4-BE49-F238E27FC236}">
                  <a16:creationId xmlns:a16="http://schemas.microsoft.com/office/drawing/2014/main" id="{EF8AD41D-B335-1E43-BB62-C89D4132C828}"/>
                </a:ext>
              </a:extLst>
            </p:cNvPr>
            <p:cNvSpPr/>
            <p:nvPr/>
          </p:nvSpPr>
          <p:spPr>
            <a:xfrm>
              <a:off x="5684775" y="4957011"/>
              <a:ext cx="4757738" cy="22980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bri" panose="020F0502020204030204" pitchFamily="34" charset="0"/>
              </a:endParaRPr>
            </a:p>
          </p:txBody>
        </p:sp>
        <p:pic>
          <p:nvPicPr>
            <p:cNvPr id="70664" name="Picture 12">
              <a:extLst>
                <a:ext uri="{FF2B5EF4-FFF2-40B4-BE49-F238E27FC236}">
                  <a16:creationId xmlns:a16="http://schemas.microsoft.com/office/drawing/2014/main" id="{4CA41A36-C1C6-2248-911A-4957CC765C62}"/>
                </a:ext>
              </a:extLst>
            </p:cNvPr>
            <p:cNvPicPr>
              <a:picLocks noChangeAspect="1"/>
            </p:cNvPicPr>
            <p:nvPr/>
          </p:nvPicPr>
          <p:blipFill>
            <a:blip r:embed="rId6" cstate="screen">
              <a:extLst>
                <a:ext uri="{28A0092B-C50C-407E-A947-70E740481C1C}">
                  <a14:useLocalDpi xmlns:a14="http://schemas.microsoft.com/office/drawing/2010/main"/>
                </a:ext>
              </a:extLst>
            </a:blip>
            <a:srcRect l="4280" r="5940" b="66667"/>
            <a:stretch>
              <a:fillRect/>
            </a:stretch>
          </p:blipFill>
          <p:spPr bwMode="auto">
            <a:xfrm>
              <a:off x="5684775" y="4969041"/>
              <a:ext cx="4757738" cy="2286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70662" name="Picture 11">
            <a:extLst>
              <a:ext uri="{FF2B5EF4-FFF2-40B4-BE49-F238E27FC236}">
                <a16:creationId xmlns:a16="http://schemas.microsoft.com/office/drawing/2014/main" id="{78621DBD-B2F7-C840-8BF4-C50869E16D1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660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uchnerdrawings.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0400" y="574674"/>
            <a:ext cx="2506133" cy="5510521"/>
          </a:xfrm>
          <a:prstGeom prst="rect">
            <a:avLst/>
          </a:prstGeom>
          <a:ln>
            <a:solidFill>
              <a:schemeClr val="tx1"/>
            </a:solidFill>
          </a:ln>
        </p:spPr>
      </p:pic>
      <p:sp>
        <p:nvSpPr>
          <p:cNvPr id="4" name="TextBox 3"/>
          <p:cNvSpPr txBox="1"/>
          <p:nvPr/>
        </p:nvSpPr>
        <p:spPr>
          <a:xfrm>
            <a:off x="0" y="6502400"/>
            <a:ext cx="6615513" cy="369332"/>
          </a:xfrm>
          <a:prstGeom prst="rect">
            <a:avLst/>
          </a:prstGeom>
          <a:noFill/>
        </p:spPr>
        <p:txBody>
          <a:bodyPr wrap="none" rtlCol="0">
            <a:spAutoFit/>
          </a:bodyPr>
          <a:lstStyle/>
          <a:p>
            <a:r>
              <a:rPr lang="en-US" i="1" dirty="0">
                <a:solidFill>
                  <a:schemeClr val="bg2">
                    <a:lumMod val="25000"/>
                  </a:schemeClr>
                </a:solidFill>
              </a:rPr>
              <a:t>Endosymbiosis of animals with plant microorganisms</a:t>
            </a:r>
            <a:r>
              <a:rPr lang="en-US" dirty="0">
                <a:solidFill>
                  <a:schemeClr val="bg2">
                    <a:lumMod val="25000"/>
                  </a:schemeClr>
                </a:solidFill>
              </a:rPr>
              <a:t>. Buchner. 1965</a:t>
            </a:r>
          </a:p>
        </p:txBody>
      </p:sp>
    </p:spTree>
    <p:extLst>
      <p:ext uri="{BB962C8B-B14F-4D97-AF65-F5344CB8AC3E}">
        <p14:creationId xmlns:p14="http://schemas.microsoft.com/office/powerpoint/2010/main" val="1473168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uchnerdrawings.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535" y="1320799"/>
            <a:ext cx="5075465" cy="4306454"/>
          </a:xfrm>
          <a:prstGeom prst="rect">
            <a:avLst/>
          </a:prstGeom>
          <a:ln>
            <a:solidFill>
              <a:srgbClr val="000000"/>
            </a:solidFill>
          </a:ln>
        </p:spPr>
      </p:pic>
      <p:sp>
        <p:nvSpPr>
          <p:cNvPr id="5" name="TextBox 4">
            <a:extLst>
              <a:ext uri="{FF2B5EF4-FFF2-40B4-BE49-F238E27FC236}">
                <a16:creationId xmlns:a16="http://schemas.microsoft.com/office/drawing/2014/main" id="{7F491723-D370-9845-8679-04863FA68B97}"/>
              </a:ext>
            </a:extLst>
          </p:cNvPr>
          <p:cNvSpPr txBox="1"/>
          <p:nvPr/>
        </p:nvSpPr>
        <p:spPr>
          <a:xfrm>
            <a:off x="0" y="6502400"/>
            <a:ext cx="6615513" cy="369332"/>
          </a:xfrm>
          <a:prstGeom prst="rect">
            <a:avLst/>
          </a:prstGeom>
          <a:noFill/>
        </p:spPr>
        <p:txBody>
          <a:bodyPr wrap="none" rtlCol="0">
            <a:spAutoFit/>
          </a:bodyPr>
          <a:lstStyle/>
          <a:p>
            <a:r>
              <a:rPr lang="en-US" i="1" dirty="0">
                <a:solidFill>
                  <a:schemeClr val="bg2">
                    <a:lumMod val="25000"/>
                  </a:schemeClr>
                </a:solidFill>
              </a:rPr>
              <a:t>Endosymbiosis of animals with plant microorganisms</a:t>
            </a:r>
            <a:r>
              <a:rPr lang="en-US" dirty="0">
                <a:solidFill>
                  <a:schemeClr val="bg2">
                    <a:lumMod val="25000"/>
                  </a:schemeClr>
                </a:solidFill>
              </a:rPr>
              <a:t>. Buchner. 1965</a:t>
            </a:r>
          </a:p>
        </p:txBody>
      </p:sp>
    </p:spTree>
    <p:extLst>
      <p:ext uri="{BB962C8B-B14F-4D97-AF65-F5344CB8AC3E}">
        <p14:creationId xmlns:p14="http://schemas.microsoft.com/office/powerpoint/2010/main" val="2213498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7" name="Straight Connector 6"/>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Image12_cleane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cxnSp>
        <p:nvCxnSpPr>
          <p:cNvPr id="10" name="Straight Connector 9"/>
          <p:cNvCxnSpPr/>
          <p:nvPr/>
        </p:nvCxnSpPr>
        <p:spPr>
          <a:xfrm flipV="1">
            <a:off x="5461000" y="3612444"/>
            <a:ext cx="776111" cy="719667"/>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19889" y="4675513"/>
            <a:ext cx="917222" cy="819353"/>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9" name="Picture 18" descr="Image21_cleaned.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7111" y="3612444"/>
            <a:ext cx="2060222" cy="1882422"/>
          </a:xfrm>
          <a:prstGeom prst="rect">
            <a:avLst/>
          </a:prstGeom>
        </p:spPr>
      </p:pic>
    </p:spTree>
    <p:extLst>
      <p:ext uri="{BB962C8B-B14F-4D97-AF65-F5344CB8AC3E}">
        <p14:creationId xmlns:p14="http://schemas.microsoft.com/office/powerpoint/2010/main" val="3357063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93AE76-A167-6347-A0A1-59EAA3440747}"/>
              </a:ext>
            </a:extLst>
          </p:cNvPr>
          <p:cNvSpPr txBox="1"/>
          <p:nvPr/>
        </p:nvSpPr>
        <p:spPr>
          <a:xfrm>
            <a:off x="1121228" y="1915885"/>
            <a:ext cx="7151916" cy="1938992"/>
          </a:xfrm>
          <a:prstGeom prst="rect">
            <a:avLst/>
          </a:prstGeom>
          <a:noFill/>
        </p:spPr>
        <p:txBody>
          <a:bodyPr wrap="square" rtlCol="0">
            <a:spAutoFit/>
          </a:bodyPr>
          <a:lstStyle/>
          <a:p>
            <a:r>
              <a:rPr lang="en-US" sz="2400" dirty="0"/>
              <a:t>Question: Are there sex differences in the bean beetle </a:t>
            </a:r>
            <a:r>
              <a:rPr lang="en-US" sz="2400" b="1" dirty="0">
                <a:solidFill>
                  <a:srgbClr val="7030A0"/>
                </a:solidFill>
              </a:rPr>
              <a:t>microbiome</a:t>
            </a:r>
            <a:r>
              <a:rPr lang="en-US" sz="2400" dirty="0"/>
              <a:t>?</a:t>
            </a:r>
          </a:p>
          <a:p>
            <a:endParaRPr lang="en-US" sz="2400" dirty="0"/>
          </a:p>
          <a:p>
            <a:r>
              <a:rPr lang="en-US" sz="2400" dirty="0"/>
              <a:t>H</a:t>
            </a:r>
            <a:r>
              <a:rPr lang="en-US" sz="2400" baseline="-25000" dirty="0"/>
              <a:t>0</a:t>
            </a:r>
            <a:r>
              <a:rPr lang="en-US" sz="2400" dirty="0"/>
              <a:t>: There are no differences between the sexes.</a:t>
            </a:r>
          </a:p>
          <a:p>
            <a:r>
              <a:rPr lang="en-US" sz="2400" dirty="0"/>
              <a:t>H</a:t>
            </a:r>
            <a:r>
              <a:rPr lang="en-US" sz="2400" baseline="-25000" dirty="0"/>
              <a:t>1</a:t>
            </a:r>
            <a:r>
              <a:rPr lang="en-US" sz="2400" dirty="0"/>
              <a:t>: There are differences between the sexes.</a:t>
            </a:r>
          </a:p>
        </p:txBody>
      </p:sp>
    </p:spTree>
    <p:extLst>
      <p:ext uri="{BB962C8B-B14F-4D97-AF65-F5344CB8AC3E}">
        <p14:creationId xmlns:p14="http://schemas.microsoft.com/office/powerpoint/2010/main" val="4187470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11" name="Straight Connector 10"/>
          <p:cNvCxnSpPr/>
          <p:nvPr/>
        </p:nvCxnSpPr>
        <p:spPr>
          <a:xfrm flipV="1">
            <a:off x="5841999" y="2991557"/>
            <a:ext cx="874890" cy="47977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5" name="Picture 14" descr="Untitled.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90770" y="1653749"/>
            <a:ext cx="822860" cy="1664854"/>
          </a:xfrm>
          <a:prstGeom prst="rect">
            <a:avLst/>
          </a:prstGeom>
        </p:spPr>
      </p:pic>
      <p:cxnSp>
        <p:nvCxnSpPr>
          <p:cNvPr id="16" name="Straight Connector 15"/>
          <p:cNvCxnSpPr/>
          <p:nvPr/>
        </p:nvCxnSpPr>
        <p:spPr>
          <a:xfrm>
            <a:off x="6969158" y="1653749"/>
            <a:ext cx="0" cy="166485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16200000">
            <a:off x="6203063" y="2369547"/>
            <a:ext cx="1180131" cy="246221"/>
          </a:xfrm>
          <a:prstGeom prst="rect">
            <a:avLst/>
          </a:prstGeom>
          <a:noFill/>
        </p:spPr>
        <p:txBody>
          <a:bodyPr wrap="none" rtlCol="0">
            <a:spAutoFit/>
          </a:bodyPr>
          <a:lstStyle/>
          <a:p>
            <a:r>
              <a:rPr lang="en-US" sz="1000" dirty="0">
                <a:latin typeface="Calibri Light" panose="020F0302020204030204" pitchFamily="34" charset="0"/>
              </a:rPr>
              <a:t>relative abundance</a:t>
            </a:r>
          </a:p>
        </p:txBody>
      </p:sp>
      <p:pic>
        <p:nvPicPr>
          <p:cNvPr id="20" name="Picture 19" descr="Untitled.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90770" y="4133850"/>
            <a:ext cx="822860" cy="1664854"/>
          </a:xfrm>
          <a:prstGeom prst="rect">
            <a:avLst/>
          </a:prstGeom>
        </p:spPr>
      </p:pic>
      <p:cxnSp>
        <p:nvCxnSpPr>
          <p:cNvPr id="21" name="Straight Connector 20"/>
          <p:cNvCxnSpPr/>
          <p:nvPr/>
        </p:nvCxnSpPr>
        <p:spPr>
          <a:xfrm>
            <a:off x="5743476" y="4675513"/>
            <a:ext cx="1086302" cy="954820"/>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934478" y="1653749"/>
            <a:ext cx="822861" cy="738664"/>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Earlier section of gut</a:t>
            </a:r>
          </a:p>
        </p:txBody>
      </p:sp>
      <p:cxnSp>
        <p:nvCxnSpPr>
          <p:cNvPr id="24" name="Straight Connector 23"/>
          <p:cNvCxnSpPr/>
          <p:nvPr/>
        </p:nvCxnSpPr>
        <p:spPr>
          <a:xfrm>
            <a:off x="7019540" y="4133850"/>
            <a:ext cx="0" cy="166485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6200000">
            <a:off x="6253445" y="4849648"/>
            <a:ext cx="1180131" cy="246221"/>
          </a:xfrm>
          <a:prstGeom prst="rect">
            <a:avLst/>
          </a:prstGeom>
          <a:noFill/>
        </p:spPr>
        <p:txBody>
          <a:bodyPr wrap="none" rtlCol="0">
            <a:spAutoFit/>
          </a:bodyPr>
          <a:lstStyle/>
          <a:p>
            <a:r>
              <a:rPr lang="en-US" sz="1000" dirty="0">
                <a:latin typeface="Calibri Light" panose="020F0302020204030204" pitchFamily="34" charset="0"/>
              </a:rPr>
              <a:t>relative abundance</a:t>
            </a:r>
          </a:p>
        </p:txBody>
      </p:sp>
      <p:sp>
        <p:nvSpPr>
          <p:cNvPr id="26" name="TextBox 25"/>
          <p:cNvSpPr txBox="1"/>
          <p:nvPr/>
        </p:nvSpPr>
        <p:spPr>
          <a:xfrm>
            <a:off x="8034101" y="4133850"/>
            <a:ext cx="1045927" cy="95410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Crypts </a:t>
            </a:r>
          </a:p>
          <a:p>
            <a:r>
              <a:rPr lang="en-US" sz="1400" dirty="0">
                <a:latin typeface="Calibri Light" panose="020F0302020204030204" pitchFamily="34" charset="0"/>
                <a:cs typeface="Calibri Light" panose="020F0302020204030204" pitchFamily="34" charset="0"/>
              </a:rPr>
              <a:t>where</a:t>
            </a:r>
          </a:p>
          <a:p>
            <a:r>
              <a:rPr lang="en-US" sz="1400" dirty="0">
                <a:latin typeface="Calibri Light" panose="020F0302020204030204" pitchFamily="34" charset="0"/>
                <a:cs typeface="Calibri Light" panose="020F0302020204030204" pitchFamily="34" charset="0"/>
              </a:rPr>
              <a:t>bacteria are</a:t>
            </a:r>
          </a:p>
          <a:p>
            <a:r>
              <a:rPr lang="en-US" sz="1400" dirty="0">
                <a:latin typeface="Calibri Light" panose="020F0302020204030204" pitchFamily="34" charset="0"/>
                <a:cs typeface="Calibri Light" panose="020F0302020204030204" pitchFamily="34" charset="0"/>
              </a:rPr>
              <a:t>stored</a:t>
            </a:r>
          </a:p>
        </p:txBody>
      </p:sp>
      <p:pic>
        <p:nvPicPr>
          <p:cNvPr id="27" name="Picture 26" descr="Untitled.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30762" y="638067"/>
            <a:ext cx="411237" cy="1477692"/>
          </a:xfrm>
          <a:prstGeom prst="rect">
            <a:avLst/>
          </a:prstGeom>
          <a:ln>
            <a:noFill/>
          </a:ln>
        </p:spPr>
      </p:pic>
      <p:sp>
        <p:nvSpPr>
          <p:cNvPr id="28" name="TextBox 27"/>
          <p:cNvSpPr txBox="1"/>
          <p:nvPr/>
        </p:nvSpPr>
        <p:spPr>
          <a:xfrm>
            <a:off x="5745239" y="702332"/>
            <a:ext cx="880369" cy="246221"/>
          </a:xfrm>
          <a:prstGeom prst="rect">
            <a:avLst/>
          </a:prstGeom>
          <a:noFill/>
        </p:spPr>
        <p:txBody>
          <a:bodyPr wrap="none" rtlCol="0">
            <a:spAutoFit/>
          </a:bodyPr>
          <a:lstStyle/>
          <a:p>
            <a:r>
              <a:rPr lang="en-US" sz="1000" dirty="0">
                <a:latin typeface="Calibri Light" panose="020F0302020204030204" pitchFamily="34" charset="0"/>
                <a:cs typeface="Calibri Light" panose="020F0302020204030204" pitchFamily="34" charset="0"/>
              </a:rPr>
              <a:t>Enterococcus</a:t>
            </a:r>
          </a:p>
        </p:txBody>
      </p:sp>
      <p:sp>
        <p:nvSpPr>
          <p:cNvPr id="29" name="TextBox 28"/>
          <p:cNvSpPr txBox="1"/>
          <p:nvPr/>
        </p:nvSpPr>
        <p:spPr>
          <a:xfrm>
            <a:off x="5745239" y="941134"/>
            <a:ext cx="678391" cy="246221"/>
          </a:xfrm>
          <a:prstGeom prst="rect">
            <a:avLst/>
          </a:prstGeom>
          <a:noFill/>
        </p:spPr>
        <p:txBody>
          <a:bodyPr wrap="none" rtlCol="0">
            <a:spAutoFit/>
          </a:bodyPr>
          <a:lstStyle/>
          <a:p>
            <a:r>
              <a:rPr lang="en-US" sz="1000" dirty="0" err="1">
                <a:latin typeface="Calibri Light" panose="020F0302020204030204" pitchFamily="34" charset="0"/>
                <a:cs typeface="Calibri Light" panose="020F0302020204030204" pitchFamily="34" charset="0"/>
              </a:rPr>
              <a:t>Lautropia</a:t>
            </a:r>
            <a:endParaRPr lang="en-US" sz="1000" dirty="0">
              <a:latin typeface="Calibri Light" panose="020F0302020204030204" pitchFamily="34" charset="0"/>
              <a:cs typeface="Calibri Light" panose="020F0302020204030204" pitchFamily="34" charset="0"/>
            </a:endParaRPr>
          </a:p>
        </p:txBody>
      </p:sp>
      <p:sp>
        <p:nvSpPr>
          <p:cNvPr id="30" name="TextBox 29"/>
          <p:cNvSpPr txBox="1"/>
          <p:nvPr/>
        </p:nvSpPr>
        <p:spPr>
          <a:xfrm>
            <a:off x="5743476" y="1226548"/>
            <a:ext cx="805029" cy="246221"/>
          </a:xfrm>
          <a:prstGeom prst="rect">
            <a:avLst/>
          </a:prstGeom>
          <a:noFill/>
        </p:spPr>
        <p:txBody>
          <a:bodyPr wrap="none" rtlCol="0">
            <a:spAutoFit/>
          </a:bodyPr>
          <a:lstStyle/>
          <a:p>
            <a:r>
              <a:rPr lang="en-US" sz="1000" dirty="0">
                <a:latin typeface="Calibri Light" panose="020F0302020204030204" pitchFamily="34" charset="0"/>
                <a:cs typeface="Calibri Light" panose="020F0302020204030204" pitchFamily="34" charset="0"/>
              </a:rPr>
              <a:t>Unclassified</a:t>
            </a:r>
          </a:p>
        </p:txBody>
      </p:sp>
      <p:sp>
        <p:nvSpPr>
          <p:cNvPr id="31" name="TextBox 30"/>
          <p:cNvSpPr txBox="1"/>
          <p:nvPr/>
        </p:nvSpPr>
        <p:spPr>
          <a:xfrm>
            <a:off x="5745239" y="1460674"/>
            <a:ext cx="732893" cy="246221"/>
          </a:xfrm>
          <a:prstGeom prst="rect">
            <a:avLst/>
          </a:prstGeom>
          <a:noFill/>
        </p:spPr>
        <p:txBody>
          <a:bodyPr wrap="none" rtlCol="0">
            <a:spAutoFit/>
          </a:bodyPr>
          <a:lstStyle/>
          <a:p>
            <a:r>
              <a:rPr lang="en-US" sz="1000" dirty="0" err="1">
                <a:latin typeface="Calibri Light" panose="020F0302020204030204" pitchFamily="34" charset="0"/>
                <a:cs typeface="Calibri Light" panose="020F0302020204030204" pitchFamily="34" charset="0"/>
              </a:rPr>
              <a:t>Wolbachia</a:t>
            </a:r>
            <a:endParaRPr lang="en-US" sz="1000" dirty="0">
              <a:latin typeface="Calibri Light" panose="020F0302020204030204" pitchFamily="34" charset="0"/>
              <a:cs typeface="Calibri Light" panose="020F0302020204030204" pitchFamily="34" charset="0"/>
            </a:endParaRPr>
          </a:p>
        </p:txBody>
      </p:sp>
      <p:sp>
        <p:nvSpPr>
          <p:cNvPr id="32" name="TextBox 31"/>
          <p:cNvSpPr txBox="1"/>
          <p:nvPr/>
        </p:nvSpPr>
        <p:spPr>
          <a:xfrm>
            <a:off x="5745239" y="1736938"/>
            <a:ext cx="851515" cy="246221"/>
          </a:xfrm>
          <a:prstGeom prst="rect">
            <a:avLst/>
          </a:prstGeom>
          <a:noFill/>
        </p:spPr>
        <p:txBody>
          <a:bodyPr wrap="none" rtlCol="0">
            <a:spAutoFit/>
          </a:bodyPr>
          <a:lstStyle/>
          <a:p>
            <a:r>
              <a:rPr lang="en-US" sz="1000" dirty="0" err="1">
                <a:latin typeface="Calibri Light" panose="020F0302020204030204" pitchFamily="34" charset="0"/>
                <a:cs typeface="Calibri Light" panose="020F0302020204030204" pitchFamily="34" charset="0"/>
              </a:rPr>
              <a:t>Burkholderia</a:t>
            </a:r>
            <a:endParaRPr lang="en-US" sz="1000" dirty="0">
              <a:latin typeface="Calibri Light" panose="020F0302020204030204" pitchFamily="34" charset="0"/>
              <a:cs typeface="Calibri Light" panose="020F0302020204030204" pitchFamily="34" charset="0"/>
            </a:endParaRPr>
          </a:p>
        </p:txBody>
      </p:sp>
      <p:cxnSp>
        <p:nvCxnSpPr>
          <p:cNvPr id="34" name="Straight Connector 33"/>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6" name="Picture 35" descr="Image12_cleaned.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sp>
        <p:nvSpPr>
          <p:cNvPr id="3" name="TextBox 2">
            <a:extLst>
              <a:ext uri="{FF2B5EF4-FFF2-40B4-BE49-F238E27FC236}">
                <a16:creationId xmlns:a16="http://schemas.microsoft.com/office/drawing/2014/main" id="{0FD20263-DF40-D640-A9D2-0506B19512A1}"/>
              </a:ext>
            </a:extLst>
          </p:cNvPr>
          <p:cNvSpPr txBox="1"/>
          <p:nvPr/>
        </p:nvSpPr>
        <p:spPr>
          <a:xfrm>
            <a:off x="5395261" y="255052"/>
            <a:ext cx="1782732" cy="369332"/>
          </a:xfrm>
          <a:prstGeom prst="rect">
            <a:avLst/>
          </a:prstGeom>
          <a:noFill/>
        </p:spPr>
        <p:txBody>
          <a:bodyPr wrap="none" rtlCol="0">
            <a:spAutoFit/>
          </a:bodyPr>
          <a:lstStyle/>
          <a:p>
            <a:r>
              <a:rPr lang="en-US" dirty="0"/>
              <a:t>Types of Bacteria</a:t>
            </a:r>
          </a:p>
        </p:txBody>
      </p:sp>
    </p:spTree>
    <p:extLst>
      <p:ext uri="{BB962C8B-B14F-4D97-AF65-F5344CB8AC3E}">
        <p14:creationId xmlns:p14="http://schemas.microsoft.com/office/powerpoint/2010/main" val="541684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7" name="Straight Connector 6"/>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Image12_cleane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cxnSp>
        <p:nvCxnSpPr>
          <p:cNvPr id="10" name="Straight Connector 9"/>
          <p:cNvCxnSpPr/>
          <p:nvPr/>
        </p:nvCxnSpPr>
        <p:spPr>
          <a:xfrm flipV="1">
            <a:off x="5461000" y="3612444"/>
            <a:ext cx="776111" cy="719667"/>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19889" y="4675513"/>
            <a:ext cx="917222" cy="819353"/>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2" name="Picture 11" descr="crypts.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6301952" y="3524120"/>
            <a:ext cx="1849465" cy="1979147"/>
          </a:xfrm>
          <a:prstGeom prst="rect">
            <a:avLst/>
          </a:prstGeom>
          <a:ln>
            <a:solidFill>
              <a:srgbClr val="7F7F7F"/>
            </a:solidFill>
          </a:ln>
        </p:spPr>
      </p:pic>
      <p:sp>
        <p:nvSpPr>
          <p:cNvPr id="13" name="TextBox 12"/>
          <p:cNvSpPr txBox="1"/>
          <p:nvPr/>
        </p:nvSpPr>
        <p:spPr>
          <a:xfrm>
            <a:off x="6237111" y="5438426"/>
            <a:ext cx="1936299" cy="461665"/>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Crypt filled with GFP-labeled</a:t>
            </a:r>
          </a:p>
          <a:p>
            <a:r>
              <a:rPr lang="en-US" sz="1200" i="1" dirty="0" err="1">
                <a:latin typeface="Calibri Light" panose="020F0302020204030204" pitchFamily="34" charset="0"/>
                <a:cs typeface="Calibri Light" panose="020F0302020204030204" pitchFamily="34" charset="0"/>
              </a:rPr>
              <a:t>Burkholderia</a:t>
            </a:r>
            <a:endParaRPr lang="en-US" sz="12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8854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quashbug1_small.jpg">
            <a:extLst>
              <a:ext uri="{FF2B5EF4-FFF2-40B4-BE49-F238E27FC236}">
                <a16:creationId xmlns:a16="http://schemas.microsoft.com/office/drawing/2014/main" id="{9CAB4D74-D47F-2543-B677-CB7CA4EC36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pic>
        <p:nvPicPr>
          <p:cNvPr id="6" name="Picture 5">
            <a:extLst>
              <a:ext uri="{FF2B5EF4-FFF2-40B4-BE49-F238E27FC236}">
                <a16:creationId xmlns:a16="http://schemas.microsoft.com/office/drawing/2014/main" id="{52E0C29E-066A-E54D-9B48-7BB30ECB6F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5833"/>
          <a:stretch/>
        </p:blipFill>
        <p:spPr>
          <a:xfrm>
            <a:off x="4695765" y="1805847"/>
            <a:ext cx="4185133" cy="2916624"/>
          </a:xfrm>
          <a:prstGeom prst="rect">
            <a:avLst/>
          </a:prstGeom>
        </p:spPr>
      </p:pic>
      <p:sp>
        <p:nvSpPr>
          <p:cNvPr id="2" name="TextBox 1">
            <a:extLst>
              <a:ext uri="{FF2B5EF4-FFF2-40B4-BE49-F238E27FC236}">
                <a16:creationId xmlns:a16="http://schemas.microsoft.com/office/drawing/2014/main" id="{7B6E8BC6-FFF1-984E-9EB8-BB71BD7607A5}"/>
              </a:ext>
            </a:extLst>
          </p:cNvPr>
          <p:cNvSpPr txBox="1"/>
          <p:nvPr/>
        </p:nvSpPr>
        <p:spPr>
          <a:xfrm>
            <a:off x="9387068" y="2951544"/>
            <a:ext cx="1903085" cy="369332"/>
          </a:xfrm>
          <a:prstGeom prst="rect">
            <a:avLst/>
          </a:prstGeom>
          <a:noFill/>
        </p:spPr>
        <p:txBody>
          <a:bodyPr wrap="none" rtlCol="0">
            <a:spAutoFit/>
          </a:bodyPr>
          <a:lstStyle/>
          <a:p>
            <a:r>
              <a:rPr lang="en-US" dirty="0"/>
              <a:t>With </a:t>
            </a:r>
            <a:r>
              <a:rPr lang="en-US" i="1" dirty="0" err="1"/>
              <a:t>Burkholderia</a:t>
            </a:r>
            <a:endParaRPr lang="en-US" i="1" dirty="0"/>
          </a:p>
        </p:txBody>
      </p:sp>
      <p:sp>
        <p:nvSpPr>
          <p:cNvPr id="7" name="TextBox 6">
            <a:extLst>
              <a:ext uri="{FF2B5EF4-FFF2-40B4-BE49-F238E27FC236}">
                <a16:creationId xmlns:a16="http://schemas.microsoft.com/office/drawing/2014/main" id="{71ACCCAE-F053-D147-846D-5FFC728D7305}"/>
              </a:ext>
            </a:extLst>
          </p:cNvPr>
          <p:cNvSpPr txBox="1"/>
          <p:nvPr/>
        </p:nvSpPr>
        <p:spPr>
          <a:xfrm>
            <a:off x="8401631" y="2300752"/>
            <a:ext cx="518091" cy="246221"/>
          </a:xfrm>
          <a:prstGeom prst="rect">
            <a:avLst/>
          </a:prstGeom>
          <a:solidFill>
            <a:schemeClr val="bg1"/>
          </a:solidFill>
        </p:spPr>
        <p:txBody>
          <a:bodyPr wrap="none" rtlCol="0">
            <a:spAutoFit/>
          </a:bodyPr>
          <a:lstStyle/>
          <a:p>
            <a:r>
              <a:rPr lang="en-US" sz="1000" i="1" dirty="0"/>
              <a:t>Burk  -</a:t>
            </a:r>
          </a:p>
        </p:txBody>
      </p:sp>
      <p:sp>
        <p:nvSpPr>
          <p:cNvPr id="8" name="TextBox 7">
            <a:extLst>
              <a:ext uri="{FF2B5EF4-FFF2-40B4-BE49-F238E27FC236}">
                <a16:creationId xmlns:a16="http://schemas.microsoft.com/office/drawing/2014/main" id="{9C22CC08-7BCA-C746-BF2A-9949008493AC}"/>
              </a:ext>
            </a:extLst>
          </p:cNvPr>
          <p:cNvSpPr txBox="1"/>
          <p:nvPr/>
        </p:nvSpPr>
        <p:spPr>
          <a:xfrm>
            <a:off x="8414808" y="2054531"/>
            <a:ext cx="543739" cy="246221"/>
          </a:xfrm>
          <a:prstGeom prst="rect">
            <a:avLst/>
          </a:prstGeom>
          <a:solidFill>
            <a:schemeClr val="bg1"/>
          </a:solidFill>
        </p:spPr>
        <p:txBody>
          <a:bodyPr wrap="none" rtlCol="0">
            <a:spAutoFit/>
          </a:bodyPr>
          <a:lstStyle/>
          <a:p>
            <a:r>
              <a:rPr lang="en-US" sz="1000" i="1" dirty="0"/>
              <a:t>Burk  +</a:t>
            </a:r>
          </a:p>
        </p:txBody>
      </p:sp>
    </p:spTree>
    <p:extLst>
      <p:ext uri="{BB962C8B-B14F-4D97-AF65-F5344CB8AC3E}">
        <p14:creationId xmlns:p14="http://schemas.microsoft.com/office/powerpoint/2010/main" val="3204775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1257"/>
            <a:ext cx="9134484" cy="6858000"/>
          </a:xfrm>
          <a:prstGeom prst="rect">
            <a:avLst/>
          </a:prstGeom>
        </p:spPr>
      </p:pic>
    </p:spTree>
    <p:extLst>
      <p:ext uri="{BB962C8B-B14F-4D97-AF65-F5344CB8AC3E}">
        <p14:creationId xmlns:p14="http://schemas.microsoft.com/office/powerpoint/2010/main" val="552635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D2DE16-2A84-EF43-A025-AC04C51A6A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7496" y="659757"/>
            <a:ext cx="6349008" cy="5538486"/>
          </a:xfrm>
          <a:prstGeom prst="rect">
            <a:avLst/>
          </a:prstGeom>
        </p:spPr>
      </p:pic>
    </p:spTree>
    <p:extLst>
      <p:ext uri="{BB962C8B-B14F-4D97-AF65-F5344CB8AC3E}">
        <p14:creationId xmlns:p14="http://schemas.microsoft.com/office/powerpoint/2010/main" val="674193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69A8A-0E77-374D-BD7A-155C610A9F06}"/>
              </a:ext>
            </a:extLst>
          </p:cNvPr>
          <p:cNvPicPr>
            <a:picLocks noChangeAspect="1"/>
          </p:cNvPicPr>
          <p:nvPr/>
        </p:nvPicPr>
        <p:blipFill>
          <a:blip r:embed="rId3"/>
          <a:stretch>
            <a:fillRect/>
          </a:stretch>
        </p:blipFill>
        <p:spPr>
          <a:xfrm>
            <a:off x="1421492" y="878651"/>
            <a:ext cx="5871936" cy="5100697"/>
          </a:xfrm>
          <a:prstGeom prst="rect">
            <a:avLst/>
          </a:prstGeom>
        </p:spPr>
      </p:pic>
      <p:sp>
        <p:nvSpPr>
          <p:cNvPr id="5" name="TextBox 4">
            <a:extLst>
              <a:ext uri="{FF2B5EF4-FFF2-40B4-BE49-F238E27FC236}">
                <a16:creationId xmlns:a16="http://schemas.microsoft.com/office/drawing/2014/main" id="{F3415339-C224-8F4F-924A-DE88B74EF25D}"/>
              </a:ext>
            </a:extLst>
          </p:cNvPr>
          <p:cNvSpPr txBox="1"/>
          <p:nvPr/>
        </p:nvSpPr>
        <p:spPr>
          <a:xfrm>
            <a:off x="0" y="6581001"/>
            <a:ext cx="3848682" cy="276999"/>
          </a:xfrm>
          <a:prstGeom prst="rect">
            <a:avLst/>
          </a:prstGeom>
          <a:noFill/>
        </p:spPr>
        <p:txBody>
          <a:bodyPr wrap="none" rtlCol="0">
            <a:spAutoFit/>
          </a:bodyPr>
          <a:lstStyle/>
          <a:p>
            <a:r>
              <a:rPr lang="en-US" sz="1200" dirty="0" err="1"/>
              <a:t>Raymann</a:t>
            </a:r>
            <a:r>
              <a:rPr lang="en-US" sz="1200" dirty="0"/>
              <a:t> &amp; Moran. 2018. </a:t>
            </a:r>
            <a:r>
              <a:rPr lang="en-US" sz="1200" i="1" dirty="0"/>
              <a:t>Current Opinion in Insect Science</a:t>
            </a:r>
          </a:p>
        </p:txBody>
      </p:sp>
    </p:spTree>
    <p:extLst>
      <p:ext uri="{BB962C8B-B14F-4D97-AF65-F5344CB8AC3E}">
        <p14:creationId xmlns:p14="http://schemas.microsoft.com/office/powerpoint/2010/main" val="869487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1811CD-BE62-CE41-A72F-78BCAF030E32}"/>
              </a:ext>
            </a:extLst>
          </p:cNvPr>
          <p:cNvPicPr>
            <a:picLocks noChangeAspect="1"/>
          </p:cNvPicPr>
          <p:nvPr/>
        </p:nvPicPr>
        <p:blipFill>
          <a:blip r:embed="rId3"/>
          <a:stretch>
            <a:fillRect/>
          </a:stretch>
        </p:blipFill>
        <p:spPr>
          <a:xfrm>
            <a:off x="1111200" y="1465489"/>
            <a:ext cx="6921599" cy="3927021"/>
          </a:xfrm>
          <a:prstGeom prst="rect">
            <a:avLst/>
          </a:prstGeom>
        </p:spPr>
      </p:pic>
      <p:sp>
        <p:nvSpPr>
          <p:cNvPr id="5" name="TextBox 4">
            <a:extLst>
              <a:ext uri="{FF2B5EF4-FFF2-40B4-BE49-F238E27FC236}">
                <a16:creationId xmlns:a16="http://schemas.microsoft.com/office/drawing/2014/main" id="{142C11E2-1971-1345-B132-D2F274CF653C}"/>
              </a:ext>
            </a:extLst>
          </p:cNvPr>
          <p:cNvSpPr txBox="1"/>
          <p:nvPr/>
        </p:nvSpPr>
        <p:spPr>
          <a:xfrm>
            <a:off x="0" y="6581001"/>
            <a:ext cx="3848682" cy="276999"/>
          </a:xfrm>
          <a:prstGeom prst="rect">
            <a:avLst/>
          </a:prstGeom>
          <a:noFill/>
        </p:spPr>
        <p:txBody>
          <a:bodyPr wrap="none" rtlCol="0">
            <a:spAutoFit/>
          </a:bodyPr>
          <a:lstStyle/>
          <a:p>
            <a:r>
              <a:rPr lang="en-US" sz="1200" dirty="0" err="1"/>
              <a:t>Raymann</a:t>
            </a:r>
            <a:r>
              <a:rPr lang="en-US" sz="1200" dirty="0"/>
              <a:t> &amp; Moran. 2018. </a:t>
            </a:r>
            <a:r>
              <a:rPr lang="en-US" sz="1200" i="1" dirty="0"/>
              <a:t>Current Opinion in Insect Science</a:t>
            </a:r>
          </a:p>
        </p:txBody>
      </p:sp>
    </p:spTree>
    <p:extLst>
      <p:ext uri="{BB962C8B-B14F-4D97-AF65-F5344CB8AC3E}">
        <p14:creationId xmlns:p14="http://schemas.microsoft.com/office/powerpoint/2010/main" val="639475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682E2-D9E5-FE4E-8A56-B023610AF2A0}"/>
              </a:ext>
            </a:extLst>
          </p:cNvPr>
          <p:cNvPicPr>
            <a:picLocks noChangeAspect="1"/>
          </p:cNvPicPr>
          <p:nvPr/>
        </p:nvPicPr>
        <p:blipFill>
          <a:blip r:embed="rId3"/>
          <a:stretch>
            <a:fillRect/>
          </a:stretch>
        </p:blipFill>
        <p:spPr>
          <a:xfrm>
            <a:off x="133413" y="2047965"/>
            <a:ext cx="8877173" cy="3531143"/>
          </a:xfrm>
          <a:prstGeom prst="rect">
            <a:avLst/>
          </a:prstGeom>
        </p:spPr>
      </p:pic>
      <p:sp>
        <p:nvSpPr>
          <p:cNvPr id="5" name="TextBox 4">
            <a:extLst>
              <a:ext uri="{FF2B5EF4-FFF2-40B4-BE49-F238E27FC236}">
                <a16:creationId xmlns:a16="http://schemas.microsoft.com/office/drawing/2014/main" id="{E0C0B53E-0A26-C143-871A-73E13C6ECF17}"/>
              </a:ext>
            </a:extLst>
          </p:cNvPr>
          <p:cNvSpPr txBox="1"/>
          <p:nvPr/>
        </p:nvSpPr>
        <p:spPr>
          <a:xfrm>
            <a:off x="0" y="6550223"/>
            <a:ext cx="6135077" cy="307777"/>
          </a:xfrm>
          <a:prstGeom prst="rect">
            <a:avLst/>
          </a:prstGeom>
          <a:noFill/>
        </p:spPr>
        <p:txBody>
          <a:bodyPr wrap="none" rtlCol="0">
            <a:spAutoFit/>
          </a:bodyPr>
          <a:lstStyle/>
          <a:p>
            <a:r>
              <a:rPr lang="en-US" sz="1400" dirty="0"/>
              <a:t>Zheng et al. 2018. Honey bee as models for gut microbiota research</a:t>
            </a:r>
            <a:r>
              <a:rPr lang="en-US" sz="1400" i="1" dirty="0"/>
              <a:t>.  Lab Animal</a:t>
            </a:r>
            <a:r>
              <a:rPr lang="en-US" sz="1400" dirty="0"/>
              <a:t>. </a:t>
            </a:r>
          </a:p>
        </p:txBody>
      </p:sp>
      <p:pic>
        <p:nvPicPr>
          <p:cNvPr id="6" name="Picture 5">
            <a:extLst>
              <a:ext uri="{FF2B5EF4-FFF2-40B4-BE49-F238E27FC236}">
                <a16:creationId xmlns:a16="http://schemas.microsoft.com/office/drawing/2014/main" id="{1A1C9F42-E560-5E4B-8B4A-E09DADDD9103}"/>
              </a:ext>
            </a:extLst>
          </p:cNvPr>
          <p:cNvPicPr>
            <a:picLocks noChangeAspect="1"/>
          </p:cNvPicPr>
          <p:nvPr/>
        </p:nvPicPr>
        <p:blipFill>
          <a:blip r:embed="rId4"/>
          <a:stretch>
            <a:fillRect/>
          </a:stretch>
        </p:blipFill>
        <p:spPr>
          <a:xfrm>
            <a:off x="0" y="0"/>
            <a:ext cx="2230433" cy="1481528"/>
          </a:xfrm>
          <a:prstGeom prst="rect">
            <a:avLst/>
          </a:prstGeom>
        </p:spPr>
      </p:pic>
      <p:pic>
        <p:nvPicPr>
          <p:cNvPr id="7" name="Picture 6">
            <a:extLst>
              <a:ext uri="{FF2B5EF4-FFF2-40B4-BE49-F238E27FC236}">
                <a16:creationId xmlns:a16="http://schemas.microsoft.com/office/drawing/2014/main" id="{5A57F29F-82E8-FC40-A639-E4EC9AC68A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0685" y="0"/>
            <a:ext cx="1973315" cy="1481528"/>
          </a:xfrm>
          <a:prstGeom prst="rect">
            <a:avLst/>
          </a:prstGeom>
        </p:spPr>
      </p:pic>
    </p:spTree>
    <p:extLst>
      <p:ext uri="{BB962C8B-B14F-4D97-AF65-F5344CB8AC3E}">
        <p14:creationId xmlns:p14="http://schemas.microsoft.com/office/powerpoint/2010/main" val="2493029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93AE76-A167-6347-A0A1-59EAA3440747}"/>
              </a:ext>
            </a:extLst>
          </p:cNvPr>
          <p:cNvSpPr txBox="1"/>
          <p:nvPr/>
        </p:nvSpPr>
        <p:spPr>
          <a:xfrm>
            <a:off x="1121228" y="1915885"/>
            <a:ext cx="7151916" cy="1938992"/>
          </a:xfrm>
          <a:prstGeom prst="rect">
            <a:avLst/>
          </a:prstGeom>
          <a:noFill/>
        </p:spPr>
        <p:txBody>
          <a:bodyPr wrap="square" rtlCol="0">
            <a:spAutoFit/>
          </a:bodyPr>
          <a:lstStyle/>
          <a:p>
            <a:r>
              <a:rPr lang="en-US" sz="2400" dirty="0"/>
              <a:t>Question: Are there sex </a:t>
            </a:r>
            <a:r>
              <a:rPr lang="en-US" sz="2400" b="1" dirty="0">
                <a:solidFill>
                  <a:schemeClr val="accent1">
                    <a:lumMod val="75000"/>
                  </a:schemeClr>
                </a:solidFill>
              </a:rPr>
              <a:t>differences</a:t>
            </a:r>
            <a:r>
              <a:rPr lang="en-US" sz="2400" dirty="0"/>
              <a:t> in the bean beetle </a:t>
            </a:r>
            <a:r>
              <a:rPr lang="en-US" sz="2400" b="1" dirty="0">
                <a:solidFill>
                  <a:srgbClr val="7030A0"/>
                </a:solidFill>
              </a:rPr>
              <a:t>microbiome</a:t>
            </a:r>
            <a:r>
              <a:rPr lang="en-US" sz="2400" dirty="0"/>
              <a:t>?</a:t>
            </a:r>
          </a:p>
          <a:p>
            <a:endParaRPr lang="en-US" sz="2400" dirty="0"/>
          </a:p>
          <a:p>
            <a:r>
              <a:rPr lang="en-US" sz="2400" dirty="0"/>
              <a:t>H</a:t>
            </a:r>
            <a:r>
              <a:rPr lang="en-US" sz="2400" baseline="-25000" dirty="0"/>
              <a:t>0</a:t>
            </a:r>
            <a:r>
              <a:rPr lang="en-US" sz="2400" dirty="0"/>
              <a:t>: There are no </a:t>
            </a:r>
            <a:r>
              <a:rPr lang="en-US" sz="2400" b="1" dirty="0">
                <a:solidFill>
                  <a:schemeClr val="accent1">
                    <a:lumMod val="75000"/>
                  </a:schemeClr>
                </a:solidFill>
              </a:rPr>
              <a:t>differences</a:t>
            </a:r>
            <a:r>
              <a:rPr lang="en-US" sz="2400" dirty="0"/>
              <a:t> between the sexes.</a:t>
            </a:r>
          </a:p>
          <a:p>
            <a:r>
              <a:rPr lang="en-US" sz="2400" dirty="0"/>
              <a:t>H</a:t>
            </a:r>
            <a:r>
              <a:rPr lang="en-US" sz="2400" baseline="-25000" dirty="0"/>
              <a:t>1</a:t>
            </a:r>
            <a:r>
              <a:rPr lang="en-US" sz="2400" dirty="0"/>
              <a:t>: There are </a:t>
            </a:r>
            <a:r>
              <a:rPr lang="en-US" sz="2400" b="1" dirty="0">
                <a:solidFill>
                  <a:schemeClr val="accent1">
                    <a:lumMod val="75000"/>
                  </a:schemeClr>
                </a:solidFill>
              </a:rPr>
              <a:t>differences</a:t>
            </a:r>
            <a:r>
              <a:rPr lang="en-US" sz="2400" dirty="0"/>
              <a:t> between the sexes.</a:t>
            </a:r>
          </a:p>
        </p:txBody>
      </p:sp>
    </p:spTree>
    <p:extLst>
      <p:ext uri="{BB962C8B-B14F-4D97-AF65-F5344CB8AC3E}">
        <p14:creationId xmlns:p14="http://schemas.microsoft.com/office/powerpoint/2010/main" val="819215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coldvirus_new.jpg">
            <a:extLst>
              <a:ext uri="{FF2B5EF4-FFF2-40B4-BE49-F238E27FC236}">
                <a16:creationId xmlns:a16="http://schemas.microsoft.com/office/drawing/2014/main" id="{FF74A6FF-2315-444B-8908-3A9FC9A273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638" y="1757363"/>
            <a:ext cx="103187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5" descr="darwin_santa.jpg">
            <a:extLst>
              <a:ext uri="{FF2B5EF4-FFF2-40B4-BE49-F238E27FC236}">
                <a16:creationId xmlns:a16="http://schemas.microsoft.com/office/drawing/2014/main" id="{F3AE2FE7-8293-E045-A868-4BE007F71C4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r="-3030"/>
          <a:stretch>
            <a:fillRect/>
          </a:stretch>
        </p:blipFill>
        <p:spPr bwMode="auto">
          <a:xfrm>
            <a:off x="3606800" y="746125"/>
            <a:ext cx="2028825"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E12C1066-F2AB-C84D-B6CA-A540665AA24F}"/>
              </a:ext>
            </a:extLst>
          </p:cNvPr>
          <p:cNvCxnSpPr/>
          <p:nvPr/>
        </p:nvCxnSpPr>
        <p:spPr>
          <a:xfrm>
            <a:off x="5411788" y="3508375"/>
            <a:ext cx="1169987" cy="0"/>
          </a:xfrm>
          <a:prstGeom prst="straightConnector1">
            <a:avLst/>
          </a:prstGeom>
          <a:ln w="57150" cmpd="sng">
            <a:solidFill>
              <a:schemeClr val="accent3">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4EEE4AF-38D3-9F45-AC92-CB967E2068E0}"/>
              </a:ext>
            </a:extLst>
          </p:cNvPr>
          <p:cNvCxnSpPr/>
          <p:nvPr/>
        </p:nvCxnSpPr>
        <p:spPr>
          <a:xfrm>
            <a:off x="2436813" y="2259013"/>
            <a:ext cx="1169987" cy="0"/>
          </a:xfrm>
          <a:prstGeom prst="straightConnector1">
            <a:avLst/>
          </a:prstGeom>
          <a:ln w="57150"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5A3205A4-AB1C-0146-9BE6-EC398962BA1B}"/>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6698564" y="2922388"/>
            <a:ext cx="1141198" cy="1171973"/>
          </a:xfrm>
          <a:prstGeom prst="ellipse">
            <a:avLst/>
          </a:prstGeom>
        </p:spPr>
      </p:pic>
      <p:sp>
        <p:nvSpPr>
          <p:cNvPr id="2" name="TextBox 1">
            <a:extLst>
              <a:ext uri="{FF2B5EF4-FFF2-40B4-BE49-F238E27FC236}">
                <a16:creationId xmlns:a16="http://schemas.microsoft.com/office/drawing/2014/main" id="{FA05F098-38E8-814D-A136-B1F07ECE4602}"/>
              </a:ext>
            </a:extLst>
          </p:cNvPr>
          <p:cNvSpPr txBox="1"/>
          <p:nvPr/>
        </p:nvSpPr>
        <p:spPr>
          <a:xfrm>
            <a:off x="1290638" y="2848572"/>
            <a:ext cx="1370012" cy="923330"/>
          </a:xfrm>
          <a:prstGeom prst="rect">
            <a:avLst/>
          </a:prstGeom>
          <a:noFill/>
        </p:spPr>
        <p:txBody>
          <a:bodyPr wrap="square" rtlCol="0">
            <a:spAutoFit/>
          </a:bodyPr>
          <a:lstStyle/>
          <a:p>
            <a:r>
              <a:rPr lang="en-US" dirty="0"/>
              <a:t>Microbes that cause disease.</a:t>
            </a:r>
          </a:p>
        </p:txBody>
      </p:sp>
      <p:sp>
        <p:nvSpPr>
          <p:cNvPr id="8" name="TextBox 7">
            <a:extLst>
              <a:ext uri="{FF2B5EF4-FFF2-40B4-BE49-F238E27FC236}">
                <a16:creationId xmlns:a16="http://schemas.microsoft.com/office/drawing/2014/main" id="{F4EF9388-F892-AE44-AC88-3A1DAD8824A3}"/>
              </a:ext>
            </a:extLst>
          </p:cNvPr>
          <p:cNvSpPr txBox="1"/>
          <p:nvPr/>
        </p:nvSpPr>
        <p:spPr>
          <a:xfrm>
            <a:off x="6805612" y="4267200"/>
            <a:ext cx="1370012" cy="923330"/>
          </a:xfrm>
          <a:prstGeom prst="rect">
            <a:avLst/>
          </a:prstGeom>
          <a:noFill/>
        </p:spPr>
        <p:txBody>
          <a:bodyPr wrap="square" rtlCol="0">
            <a:spAutoFit/>
          </a:bodyPr>
          <a:lstStyle/>
          <a:p>
            <a:r>
              <a:rPr lang="en-US" dirty="0"/>
              <a:t>Other host-associated microbes. </a:t>
            </a:r>
          </a:p>
        </p:txBody>
      </p:sp>
    </p:spTree>
    <p:extLst>
      <p:ext uri="{BB962C8B-B14F-4D97-AF65-F5344CB8AC3E}">
        <p14:creationId xmlns:p14="http://schemas.microsoft.com/office/powerpoint/2010/main" val="134418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descr="darwin_santa.jpg">
            <a:extLst>
              <a:ext uri="{FF2B5EF4-FFF2-40B4-BE49-F238E27FC236}">
                <a16:creationId xmlns:a16="http://schemas.microsoft.com/office/drawing/2014/main" id="{198F4982-E8FE-A946-8E7E-E92A60A3DD8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030"/>
          <a:stretch>
            <a:fillRect/>
          </a:stretch>
        </p:blipFill>
        <p:spPr bwMode="auto">
          <a:xfrm>
            <a:off x="3606800" y="746125"/>
            <a:ext cx="2028825"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7B0FD5D1-345A-2041-A651-45375B6C2AF4}"/>
              </a:ext>
            </a:extLst>
          </p:cNvPr>
          <p:cNvCxnSpPr/>
          <p:nvPr/>
        </p:nvCxnSpPr>
        <p:spPr>
          <a:xfrm>
            <a:off x="5411788" y="3508375"/>
            <a:ext cx="1169987" cy="0"/>
          </a:xfrm>
          <a:prstGeom prst="straightConnector1">
            <a:avLst/>
          </a:prstGeom>
          <a:ln w="57150" cmpd="sng">
            <a:solidFill>
              <a:schemeClr val="accent3">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nvGrpSpPr>
          <p:cNvPr id="51203" name="Group 1">
            <a:extLst>
              <a:ext uri="{FF2B5EF4-FFF2-40B4-BE49-F238E27FC236}">
                <a16:creationId xmlns:a16="http://schemas.microsoft.com/office/drawing/2014/main" id="{D62BCA3C-6F77-B342-A2C0-73144CDE8E73}"/>
              </a:ext>
            </a:extLst>
          </p:cNvPr>
          <p:cNvGrpSpPr>
            <a:grpSpLocks/>
          </p:cNvGrpSpPr>
          <p:nvPr/>
        </p:nvGrpSpPr>
        <p:grpSpPr bwMode="auto">
          <a:xfrm>
            <a:off x="2390775" y="1997075"/>
            <a:ext cx="1073150" cy="465138"/>
            <a:chOff x="1290047" y="1757802"/>
            <a:chExt cx="2316753" cy="1001712"/>
          </a:xfrm>
        </p:grpSpPr>
        <p:pic>
          <p:nvPicPr>
            <p:cNvPr id="51206" name="Picture 3" descr="coldvirus_new.jpg">
              <a:extLst>
                <a:ext uri="{FF2B5EF4-FFF2-40B4-BE49-F238E27FC236}">
                  <a16:creationId xmlns:a16="http://schemas.microsoft.com/office/drawing/2014/main" id="{53649E2F-8241-E844-9706-7F717BFD5E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0047" y="1757802"/>
              <a:ext cx="103187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a:extLst>
                <a:ext uri="{FF2B5EF4-FFF2-40B4-BE49-F238E27FC236}">
                  <a16:creationId xmlns:a16="http://schemas.microsoft.com/office/drawing/2014/main" id="{15D18198-FA0E-3E41-9CEC-49664452769A}"/>
                </a:ext>
              </a:extLst>
            </p:cNvPr>
            <p:cNvCxnSpPr/>
            <p:nvPr/>
          </p:nvCxnSpPr>
          <p:spPr>
            <a:xfrm>
              <a:off x="2438143" y="2260368"/>
              <a:ext cx="1168657" cy="0"/>
            </a:xfrm>
            <a:prstGeom prst="straightConnector1">
              <a:avLst/>
            </a:prstGeom>
            <a:ln w="47625"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pic>
        <p:nvPicPr>
          <p:cNvPr id="9" name="Picture 8">
            <a:extLst>
              <a:ext uri="{FF2B5EF4-FFF2-40B4-BE49-F238E27FC236}">
                <a16:creationId xmlns:a16="http://schemas.microsoft.com/office/drawing/2014/main" id="{F68A128E-8946-0D43-A713-0C86C4DA4E21}"/>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6698564" y="2922388"/>
            <a:ext cx="1141198" cy="1171973"/>
          </a:xfrm>
          <a:prstGeom prst="ellipse">
            <a:avLst/>
          </a:prstGeom>
        </p:spPr>
      </p:pic>
      <p:sp>
        <p:nvSpPr>
          <p:cNvPr id="8" name="TextBox 7">
            <a:extLst>
              <a:ext uri="{FF2B5EF4-FFF2-40B4-BE49-F238E27FC236}">
                <a16:creationId xmlns:a16="http://schemas.microsoft.com/office/drawing/2014/main" id="{BE48DADB-7C5C-F747-924C-CC9FCE788629}"/>
              </a:ext>
            </a:extLst>
          </p:cNvPr>
          <p:cNvSpPr txBox="1"/>
          <p:nvPr/>
        </p:nvSpPr>
        <p:spPr>
          <a:xfrm>
            <a:off x="1290638" y="2848572"/>
            <a:ext cx="1370012" cy="923330"/>
          </a:xfrm>
          <a:prstGeom prst="rect">
            <a:avLst/>
          </a:prstGeom>
          <a:noFill/>
        </p:spPr>
        <p:txBody>
          <a:bodyPr wrap="square" rtlCol="0">
            <a:spAutoFit/>
          </a:bodyPr>
          <a:lstStyle/>
          <a:p>
            <a:r>
              <a:rPr lang="en-US" dirty="0"/>
              <a:t>Microbes that cause disease.</a:t>
            </a:r>
          </a:p>
        </p:txBody>
      </p:sp>
      <p:sp>
        <p:nvSpPr>
          <p:cNvPr id="10" name="TextBox 9">
            <a:extLst>
              <a:ext uri="{FF2B5EF4-FFF2-40B4-BE49-F238E27FC236}">
                <a16:creationId xmlns:a16="http://schemas.microsoft.com/office/drawing/2014/main" id="{B8C056C2-D5BE-FF45-82A3-E04B5CDDDB8E}"/>
              </a:ext>
            </a:extLst>
          </p:cNvPr>
          <p:cNvSpPr txBox="1"/>
          <p:nvPr/>
        </p:nvSpPr>
        <p:spPr>
          <a:xfrm>
            <a:off x="6805612" y="4267200"/>
            <a:ext cx="1370012" cy="923330"/>
          </a:xfrm>
          <a:prstGeom prst="rect">
            <a:avLst/>
          </a:prstGeom>
          <a:noFill/>
        </p:spPr>
        <p:txBody>
          <a:bodyPr wrap="square" rtlCol="0">
            <a:spAutoFit/>
          </a:bodyPr>
          <a:lstStyle/>
          <a:p>
            <a:r>
              <a:rPr lang="en-US" dirty="0"/>
              <a:t>Other host-associated microbes. </a:t>
            </a:r>
          </a:p>
        </p:txBody>
      </p:sp>
    </p:spTree>
    <p:extLst>
      <p:ext uri="{BB962C8B-B14F-4D97-AF65-F5344CB8AC3E}">
        <p14:creationId xmlns:p14="http://schemas.microsoft.com/office/powerpoint/2010/main" val="591525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darwin_santa.jpg">
            <a:extLst>
              <a:ext uri="{FF2B5EF4-FFF2-40B4-BE49-F238E27FC236}">
                <a16:creationId xmlns:a16="http://schemas.microsoft.com/office/drawing/2014/main" id="{40384431-8553-0E42-9A8D-AD579381DA1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030"/>
          <a:stretch>
            <a:fillRect/>
          </a:stretch>
        </p:blipFill>
        <p:spPr bwMode="auto">
          <a:xfrm>
            <a:off x="3606800" y="746125"/>
            <a:ext cx="2028825"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197FF398-52D9-C742-B555-A8FFA79CCEDA}"/>
              </a:ext>
            </a:extLst>
          </p:cNvPr>
          <p:cNvCxnSpPr/>
          <p:nvPr/>
        </p:nvCxnSpPr>
        <p:spPr>
          <a:xfrm>
            <a:off x="5411788" y="3508375"/>
            <a:ext cx="1169987" cy="0"/>
          </a:xfrm>
          <a:prstGeom prst="straightConnector1">
            <a:avLst/>
          </a:prstGeom>
          <a:ln w="57150" cmpd="sng">
            <a:solidFill>
              <a:schemeClr val="accent3">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53254" name="Picture 3" descr="coldvirus_new.jpg">
            <a:extLst>
              <a:ext uri="{FF2B5EF4-FFF2-40B4-BE49-F238E27FC236}">
                <a16:creationId xmlns:a16="http://schemas.microsoft.com/office/drawing/2014/main" id="{5D87F35B-C03A-8A40-8CAE-AC59B4BBD7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0775" y="1997075"/>
            <a:ext cx="47797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3D78BA0-DD7D-384F-99D4-D09A8A550510}"/>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6698564" y="2922388"/>
            <a:ext cx="1141198" cy="1171973"/>
          </a:xfrm>
          <a:prstGeom prst="ellipse">
            <a:avLst/>
          </a:prstGeom>
        </p:spPr>
      </p:pic>
      <p:sp>
        <p:nvSpPr>
          <p:cNvPr id="8" name="TextBox 7">
            <a:extLst>
              <a:ext uri="{FF2B5EF4-FFF2-40B4-BE49-F238E27FC236}">
                <a16:creationId xmlns:a16="http://schemas.microsoft.com/office/drawing/2014/main" id="{DF5449D8-9DA2-4147-A5B1-77B35677E173}"/>
              </a:ext>
            </a:extLst>
          </p:cNvPr>
          <p:cNvSpPr txBox="1"/>
          <p:nvPr/>
        </p:nvSpPr>
        <p:spPr>
          <a:xfrm>
            <a:off x="5624513" y="566738"/>
            <a:ext cx="3519487" cy="2862262"/>
          </a:xfrm>
          <a:prstGeom prst="rect">
            <a:avLst/>
          </a:prstGeom>
          <a:noFill/>
        </p:spPr>
        <p:txBody>
          <a:bodyPr>
            <a:spAutoFit/>
          </a:bodyPr>
          <a:lstStyle/>
          <a:p>
            <a:pPr>
              <a:defRPr/>
            </a:pPr>
            <a:r>
              <a:rPr lang="en-US" sz="2000" b="1" dirty="0" err="1">
                <a:solidFill>
                  <a:schemeClr val="tx1">
                    <a:lumMod val="85000"/>
                    <a:lumOff val="15000"/>
                  </a:schemeClr>
                </a:solidFill>
                <a:latin typeface="Calibri" panose="020F0502020204030204" pitchFamily="34" charset="0"/>
                <a:cs typeface="Calibri" panose="020F0502020204030204" pitchFamily="34" charset="0"/>
              </a:rPr>
              <a:t>Microbiome</a:t>
            </a:r>
            <a:endParaRPr lang="en-US" sz="2000" b="1"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a:buChar char="•"/>
              <a:defRPr/>
            </a:pPr>
            <a:r>
              <a:rPr lang="en-US" sz="2000" dirty="0">
                <a:solidFill>
                  <a:schemeClr val="tx1">
                    <a:lumMod val="85000"/>
                    <a:lumOff val="15000"/>
                  </a:schemeClr>
                </a:solidFill>
                <a:latin typeface="Calibri" panose="020F0502020204030204" pitchFamily="34" charset="0"/>
                <a:cs typeface="Calibri" panose="020F0502020204030204" pitchFamily="34" charset="0"/>
              </a:rPr>
              <a:t>All of the microbes, their genomes, and their interactions within a defined environment</a:t>
            </a:r>
          </a:p>
          <a:p>
            <a:pPr marL="285750" indent="-285750">
              <a:buFont typeface="Arial"/>
              <a:buChar char="•"/>
              <a:defRPr/>
            </a:pPr>
            <a:r>
              <a:rPr lang="en-US" sz="2000" dirty="0">
                <a:solidFill>
                  <a:schemeClr val="tx1">
                    <a:lumMod val="85000"/>
                    <a:lumOff val="15000"/>
                  </a:schemeClr>
                </a:solidFill>
                <a:latin typeface="Calibri" panose="020F0502020204030204" pitchFamily="34" charset="0"/>
                <a:cs typeface="Calibri" panose="020F0502020204030204" pitchFamily="34" charset="0"/>
              </a:rPr>
              <a:t>Includes bacteria, archaea, fungi, and viruses.</a:t>
            </a:r>
          </a:p>
          <a:p>
            <a:pPr>
              <a:defRPr/>
            </a:pPr>
            <a:endParaRPr lang="en-US" sz="2000" dirty="0">
              <a:solidFill>
                <a:schemeClr val="tx1">
                  <a:lumMod val="85000"/>
                  <a:lumOff val="15000"/>
                </a:schemeClr>
              </a:solidFill>
              <a:latin typeface="Calibri" panose="020F0502020204030204" pitchFamily="34" charset="0"/>
              <a:cs typeface="Calibri" panose="020F0502020204030204" pitchFamily="34" charset="0"/>
            </a:endParaRPr>
          </a:p>
          <a:p>
            <a:pPr>
              <a:defRPr/>
            </a:pPr>
            <a:endParaRPr lang="en-US" sz="2000" dirty="0">
              <a:solidFill>
                <a:schemeClr val="tx1">
                  <a:lumMod val="85000"/>
                  <a:lumOff val="15000"/>
                </a:schemeClr>
              </a:solidFill>
              <a:latin typeface="Calibri" panose="020F0502020204030204" pitchFamily="34" charset="0"/>
              <a:cs typeface="Calibri" panose="020F0502020204030204" pitchFamily="34" charset="0"/>
            </a:endParaRPr>
          </a:p>
        </p:txBody>
      </p:sp>
      <p:cxnSp>
        <p:nvCxnSpPr>
          <p:cNvPr id="9" name="Straight Arrow Connector 8">
            <a:extLst>
              <a:ext uri="{FF2B5EF4-FFF2-40B4-BE49-F238E27FC236}">
                <a16:creationId xmlns:a16="http://schemas.microsoft.com/office/drawing/2014/main" id="{91C66B3E-B214-4141-AD7C-C5E1FC9F0187}"/>
              </a:ext>
            </a:extLst>
          </p:cNvPr>
          <p:cNvCxnSpPr/>
          <p:nvPr/>
        </p:nvCxnSpPr>
        <p:spPr bwMode="auto">
          <a:xfrm>
            <a:off x="2922588" y="2230438"/>
            <a:ext cx="541337" cy="0"/>
          </a:xfrm>
          <a:prstGeom prst="straightConnector1">
            <a:avLst/>
          </a:prstGeom>
          <a:ln w="47625"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8772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arwin_santa.jpg"/>
          <p:cNvPicPr>
            <a:picLocks noChangeAspect="1"/>
          </p:cNvPicPr>
          <p:nvPr/>
        </p:nvPicPr>
        <p:blipFill>
          <a:blip r:embed="rId3" cstate="screen">
            <a:extLst>
              <a:ext uri="{28A0092B-C50C-407E-A947-70E740481C1C}">
                <a14:useLocalDpi xmlns:a14="http://schemas.microsoft.com/office/drawing/2010/main"/>
              </a:ext>
            </a:extLst>
          </a:blip>
          <a:srcRect r="-3030"/>
          <a:stretch>
            <a:fillRect/>
          </a:stretch>
        </p:blipFill>
        <p:spPr bwMode="auto">
          <a:xfrm>
            <a:off x="3602749" y="657777"/>
            <a:ext cx="1938501" cy="5839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Hawaiian_bobtail_squid0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56487" y="796925"/>
            <a:ext cx="2024818" cy="1797380"/>
          </a:xfrm>
          <a:prstGeom prst="rect">
            <a:avLst/>
          </a:prstGeom>
        </p:spPr>
      </p:pic>
      <p:pic>
        <p:nvPicPr>
          <p:cNvPr id="10" name="Picture 9">
            <a:extLst>
              <a:ext uri="{FF2B5EF4-FFF2-40B4-BE49-F238E27FC236}">
                <a16:creationId xmlns:a16="http://schemas.microsoft.com/office/drawing/2014/main" id="{A952168D-3C80-6D41-A2BC-70AB304037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7492" y="796925"/>
            <a:ext cx="2024818" cy="1797380"/>
          </a:xfrm>
          <a:prstGeom prst="rect">
            <a:avLst/>
          </a:prstGeom>
        </p:spPr>
      </p:pic>
      <p:pic>
        <p:nvPicPr>
          <p:cNvPr id="11" name="Picture 10">
            <a:extLst>
              <a:ext uri="{FF2B5EF4-FFF2-40B4-BE49-F238E27FC236}">
                <a16:creationId xmlns:a16="http://schemas.microsoft.com/office/drawing/2014/main" id="{580DCCBF-51B2-3844-A5D8-D93D9822B9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7493" y="2697441"/>
            <a:ext cx="2024818" cy="1343742"/>
          </a:xfrm>
          <a:prstGeom prst="rect">
            <a:avLst/>
          </a:prstGeom>
        </p:spPr>
      </p:pic>
      <p:pic>
        <p:nvPicPr>
          <p:cNvPr id="12" name="Picture 11">
            <a:extLst>
              <a:ext uri="{FF2B5EF4-FFF2-40B4-BE49-F238E27FC236}">
                <a16:creationId xmlns:a16="http://schemas.microsoft.com/office/drawing/2014/main" id="{0E4773FE-4061-2347-B727-2847CBD572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7492" y="4167328"/>
            <a:ext cx="2024820" cy="1816108"/>
          </a:xfrm>
          <a:prstGeom prst="rect">
            <a:avLst/>
          </a:prstGeom>
        </p:spPr>
      </p:pic>
      <p:pic>
        <p:nvPicPr>
          <p:cNvPr id="2" name="Picture 1">
            <a:extLst>
              <a:ext uri="{FF2B5EF4-FFF2-40B4-BE49-F238E27FC236}">
                <a16:creationId xmlns:a16="http://schemas.microsoft.com/office/drawing/2014/main" id="{03E87FE1-ECBC-F445-AAE9-6397FF486B0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56488" y="4167328"/>
            <a:ext cx="2024817" cy="1808030"/>
          </a:xfrm>
          <a:prstGeom prst="rect">
            <a:avLst/>
          </a:prstGeom>
        </p:spPr>
      </p:pic>
      <p:pic>
        <p:nvPicPr>
          <p:cNvPr id="6" name="Picture 5">
            <a:extLst>
              <a:ext uri="{FF2B5EF4-FFF2-40B4-BE49-F238E27FC236}">
                <a16:creationId xmlns:a16="http://schemas.microsoft.com/office/drawing/2014/main" id="{41F85A70-94EC-6347-8C3B-F5F596CC0EF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56488" y="2697441"/>
            <a:ext cx="2024817" cy="1343742"/>
          </a:xfrm>
          <a:prstGeom prst="rect">
            <a:avLst/>
          </a:prstGeom>
        </p:spPr>
      </p:pic>
    </p:spTree>
    <p:extLst>
      <p:ext uri="{BB962C8B-B14F-4D97-AF65-F5344CB8AC3E}">
        <p14:creationId xmlns:p14="http://schemas.microsoft.com/office/powerpoint/2010/main" val="1806227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a:extLst>
              <a:ext uri="{FF2B5EF4-FFF2-40B4-BE49-F238E27FC236}">
                <a16:creationId xmlns:a16="http://schemas.microsoft.com/office/drawing/2014/main" id="{840A273A-2CBA-7046-B12D-2BB1FC5B30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663" y="1066800"/>
            <a:ext cx="8497887"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18230BF-F292-7D4B-BD89-FBC358AAECCE}"/>
              </a:ext>
            </a:extLst>
          </p:cNvPr>
          <p:cNvSpPr txBox="1"/>
          <p:nvPr/>
        </p:nvSpPr>
        <p:spPr>
          <a:xfrm>
            <a:off x="977900" y="420688"/>
            <a:ext cx="7740650" cy="646112"/>
          </a:xfrm>
          <a:prstGeom prst="rect">
            <a:avLst/>
          </a:prstGeom>
          <a:noFill/>
        </p:spPr>
        <p:txBody>
          <a:bodyPr wrap="none">
            <a:spAutoFit/>
          </a:bodyPr>
          <a:lstStyle/>
          <a:p>
            <a:pPr>
              <a:defRPr/>
            </a:pPr>
            <a:r>
              <a:rPr lang="en-US" sz="3600" dirty="0">
                <a:latin typeface="+mj-lt"/>
              </a:rPr>
              <a:t>Increasing Research on the ‘</a:t>
            </a:r>
            <a:r>
              <a:rPr lang="en-US" sz="3600" dirty="0" err="1">
                <a:latin typeface="+mj-lt"/>
              </a:rPr>
              <a:t>Microbiome</a:t>
            </a:r>
            <a:r>
              <a:rPr lang="en-US" sz="3600" dirty="0">
                <a:latin typeface="+mj-lt"/>
              </a:rPr>
              <a:t>’</a:t>
            </a:r>
          </a:p>
        </p:txBody>
      </p:sp>
    </p:spTree>
    <p:extLst>
      <p:ext uri="{BB962C8B-B14F-4D97-AF65-F5344CB8AC3E}">
        <p14:creationId xmlns:p14="http://schemas.microsoft.com/office/powerpoint/2010/main" val="20056817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272</TotalTime>
  <Words>2573</Words>
  <Application>Microsoft Macintosh PowerPoint</Application>
  <PresentationFormat>On-screen Show (4:3)</PresentationFormat>
  <Paragraphs>196</Paragraphs>
  <Slides>37</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What is a microbiome? Why are microbes important for their hosts?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human microbiome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Insect Microbiomes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Gerardo, Nicole Marie</dc:creator>
  <cp:lastModifiedBy>Gerardo, Nicole Marie</cp:lastModifiedBy>
  <cp:revision>36</cp:revision>
  <dcterms:created xsi:type="dcterms:W3CDTF">2019-05-20T18:50:14Z</dcterms:created>
  <dcterms:modified xsi:type="dcterms:W3CDTF">2019-08-02T19:43:01Z</dcterms:modified>
</cp:coreProperties>
</file>